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5" r:id="rId1"/>
  </p:sldMasterIdLst>
  <p:notesMasterIdLst>
    <p:notesMasterId r:id="rId30"/>
  </p:notesMasterIdLst>
  <p:sldIdLst>
    <p:sldId id="256" r:id="rId2"/>
    <p:sldId id="295" r:id="rId3"/>
    <p:sldId id="257" r:id="rId4"/>
    <p:sldId id="266" r:id="rId5"/>
    <p:sldId id="258" r:id="rId6"/>
    <p:sldId id="270" r:id="rId7"/>
    <p:sldId id="259" r:id="rId8"/>
    <p:sldId id="297" r:id="rId9"/>
    <p:sldId id="273" r:id="rId10"/>
    <p:sldId id="274" r:id="rId11"/>
    <p:sldId id="296" r:id="rId12"/>
    <p:sldId id="260" r:id="rId13"/>
    <p:sldId id="276" r:id="rId14"/>
    <p:sldId id="277" r:id="rId15"/>
    <p:sldId id="280" r:id="rId16"/>
    <p:sldId id="278" r:id="rId17"/>
    <p:sldId id="298" r:id="rId18"/>
    <p:sldId id="261" r:id="rId19"/>
    <p:sldId id="282" r:id="rId20"/>
    <p:sldId id="262" r:id="rId21"/>
    <p:sldId id="263" r:id="rId22"/>
    <p:sldId id="286" r:id="rId23"/>
    <p:sldId id="292" r:id="rId24"/>
    <p:sldId id="293" r:id="rId25"/>
    <p:sldId id="289" r:id="rId26"/>
    <p:sldId id="290" r:id="rId27"/>
    <p:sldId id="264" r:id="rId28"/>
    <p:sldId id="294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56" autoAdjust="0"/>
    <p:restoredTop sz="76384" autoAdjust="0"/>
  </p:normalViewPr>
  <p:slideViewPr>
    <p:cSldViewPr snapToGrid="0" snapToObjects="1">
      <p:cViewPr varScale="1">
        <p:scale>
          <a:sx n="88" d="100"/>
          <a:sy n="88" d="100"/>
        </p:scale>
        <p:origin x="225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4F3A82-F637-1543-8C13-D12BDF0F499A}" type="datetimeFigureOut">
              <a:rPr lang="en-US" smtClean="0"/>
              <a:t>12/6/2019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167F53-BA33-7E40-958D-01A6607E9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515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Notes</a:t>
            </a:r>
            <a:r>
              <a:rPr lang="en-US" baseline="0" dirty="0" smtClean="0"/>
              <a:t> are provided to help you lead the presentation.</a:t>
            </a:r>
          </a:p>
          <a:p>
            <a:r>
              <a:rPr lang="en-US" baseline="0" dirty="0" smtClean="0"/>
              <a:t>Notes in italics are for your attention only.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187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2D2D2D"/>
                </a:solidFill>
                <a:latin typeface="Helvetica" charset="0"/>
                <a:cs typeface="Helvetica" charset="0"/>
                <a:sym typeface="Helvetica" charset="0"/>
              </a:rPr>
              <a:t>This is what we do in our school.</a:t>
            </a:r>
            <a:endParaRPr lang="en-US" dirty="0" smtClean="0">
              <a:solidFill>
                <a:srgbClr val="2D2D2D"/>
              </a:solidFill>
              <a:latin typeface="Arial" charset="0"/>
              <a:cs typeface="Arial" charset="0"/>
              <a:sym typeface="Arial" charset="0"/>
            </a:endParaRPr>
          </a:p>
          <a:p>
            <a:pPr eaLnBrk="1" hangingPunct="1"/>
            <a:r>
              <a:rPr lang="en-US" i="1" dirty="0" smtClean="0">
                <a:solidFill>
                  <a:srgbClr val="2D2D2D"/>
                </a:solidFill>
                <a:latin typeface="Helvetica" charset="0"/>
                <a:cs typeface="Helvetica" charset="0"/>
                <a:sym typeface="Helvetica" charset="0"/>
              </a:rPr>
              <a:t>Read quote.</a:t>
            </a:r>
          </a:p>
          <a:p>
            <a:pPr eaLnBrk="1" hangingPunct="1"/>
            <a:r>
              <a:rPr lang="en-US" dirty="0" smtClean="0">
                <a:solidFill>
                  <a:srgbClr val="2D2D2D"/>
                </a:solidFill>
                <a:latin typeface="Helvetica" charset="0"/>
                <a:cs typeface="Helvetica" charset="0"/>
                <a:sym typeface="Helvetica" charset="0"/>
              </a:rPr>
              <a:t>We want our children to learn to read as quickly as possible and</a:t>
            </a:r>
            <a:r>
              <a:rPr lang="en-US" baseline="0" dirty="0" smtClean="0">
                <a:solidFill>
                  <a:srgbClr val="2D2D2D"/>
                </a:solidFill>
                <a:latin typeface="Helvetica" charset="0"/>
                <a:cs typeface="Helvetica" charset="0"/>
                <a:sym typeface="Helvetica" charset="0"/>
              </a:rPr>
              <a:t> then t</a:t>
            </a:r>
            <a:r>
              <a:rPr lang="en-US" dirty="0" smtClean="0">
                <a:solidFill>
                  <a:srgbClr val="2D2D2D"/>
                </a:solidFill>
                <a:latin typeface="Helvetica" charset="0"/>
                <a:cs typeface="Helvetica" charset="0"/>
                <a:sym typeface="Helvetica" charset="0"/>
              </a:rPr>
              <a:t>o keep on reading – to read widely and often and be a lifelong reader.</a:t>
            </a:r>
          </a:p>
          <a:p>
            <a:pPr eaLnBrk="1" hangingPunct="1"/>
            <a:r>
              <a:rPr lang="en-US" dirty="0" smtClean="0">
                <a:solidFill>
                  <a:srgbClr val="2D2D2D"/>
                </a:solidFill>
                <a:latin typeface="Helvetica" charset="0"/>
                <a:cs typeface="Helvetica" charset="0"/>
                <a:sym typeface="Helvetica" charset="0"/>
              </a:rPr>
              <a:t>We have added </a:t>
            </a:r>
            <a:r>
              <a:rPr lang="ja-JP" altLang="en-US" dirty="0" smtClean="0">
                <a:solidFill>
                  <a:srgbClr val="2D2D2D"/>
                </a:solidFill>
                <a:latin typeface="Helvetica" charset="0"/>
                <a:cs typeface="Helvetica" charset="0"/>
                <a:sym typeface="Helvetica" charset="0"/>
              </a:rPr>
              <a:t>‘</a:t>
            </a:r>
            <a:r>
              <a:rPr lang="en-US" dirty="0" smtClean="0">
                <a:solidFill>
                  <a:srgbClr val="2D2D2D"/>
                </a:solidFill>
                <a:latin typeface="Helvetica" charset="0"/>
                <a:cs typeface="Helvetica" charset="0"/>
                <a:sym typeface="Helvetica" charset="0"/>
              </a:rPr>
              <a:t>and talking</a:t>
            </a:r>
            <a:r>
              <a:rPr lang="ja-JP" altLang="en-US" dirty="0" smtClean="0">
                <a:solidFill>
                  <a:srgbClr val="2D2D2D"/>
                </a:solidFill>
                <a:latin typeface="Helvetica" charset="0"/>
                <a:cs typeface="Helvetica" charset="0"/>
                <a:sym typeface="Helvetica" charset="0"/>
              </a:rPr>
              <a:t>’</a:t>
            </a:r>
            <a:r>
              <a:rPr lang="en-US" dirty="0" smtClean="0">
                <a:solidFill>
                  <a:srgbClr val="2D2D2D"/>
                </a:solidFill>
                <a:latin typeface="Helvetica" charset="0"/>
                <a:cs typeface="Helvetica" charset="0"/>
                <a:sym typeface="Helvetica" charset="0"/>
              </a:rPr>
              <a:t> because it is central to everything we do in our school.</a:t>
            </a:r>
          </a:p>
          <a:p>
            <a:r>
              <a:rPr lang="en-US" dirty="0" smtClean="0"/>
              <a:t>Research shows</a:t>
            </a:r>
            <a:r>
              <a:rPr lang="en-US" baseline="0" dirty="0" smtClean="0"/>
              <a:t> that children who learn to read quickly go on to succeed in school and in life. 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AEA0D-15AF-3040-A3B5-D7F153320F9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90777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 smtClean="0"/>
              <a:t>Read</a:t>
            </a:r>
            <a:r>
              <a:rPr lang="en-US" i="1" baseline="0" dirty="0" smtClean="0"/>
              <a:t> question.</a:t>
            </a:r>
            <a:endParaRPr lang="en-US" i="1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54241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E2308E4E-93BE-E844-9AB6-A25FD0B956F7}" type="slidenum">
              <a:rPr lang="en-US">
                <a:latin typeface="Calibri" charset="0"/>
              </a:rPr>
              <a:pPr/>
              <a:t>4</a:t>
            </a:fld>
            <a:endParaRPr lang="en-US">
              <a:latin typeface="Calibri" charset="0"/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i="0" dirty="0" smtClean="0">
                <a:latin typeface="Calibri" charset="0"/>
              </a:rPr>
              <a:t>Using</a:t>
            </a:r>
            <a:r>
              <a:rPr lang="en-GB" i="1" dirty="0" smtClean="0">
                <a:latin typeface="Calibri" charset="0"/>
              </a:rPr>
              <a:t> Read Write Inc.</a:t>
            </a:r>
            <a:r>
              <a:rPr lang="en-GB" i="1" baseline="0" dirty="0" smtClean="0">
                <a:latin typeface="Calibri" charset="0"/>
              </a:rPr>
              <a:t> </a:t>
            </a:r>
            <a:r>
              <a:rPr lang="en-GB" i="0" baseline="0" dirty="0" smtClean="0">
                <a:latin typeface="Calibri" charset="0"/>
              </a:rPr>
              <a:t>Phonics</a:t>
            </a:r>
            <a:r>
              <a:rPr lang="en-GB" i="1" baseline="0" dirty="0" smtClean="0">
                <a:latin typeface="Calibri" charset="0"/>
              </a:rPr>
              <a:t> </a:t>
            </a:r>
            <a:r>
              <a:rPr lang="en-GB" dirty="0" smtClean="0">
                <a:latin typeface="Calibri" charset="0"/>
              </a:rPr>
              <a:t>will ensure all</a:t>
            </a:r>
            <a:r>
              <a:rPr lang="en-GB" baseline="0" dirty="0" smtClean="0">
                <a:latin typeface="Calibri" charset="0"/>
              </a:rPr>
              <a:t> children who come to our school learn to read</a:t>
            </a:r>
            <a:r>
              <a:rPr lang="en-GB" dirty="0" smtClean="0">
                <a:latin typeface="Calibri" charset="0"/>
              </a:rPr>
              <a:t>: </a:t>
            </a:r>
          </a:p>
          <a:p>
            <a:pPr marL="171450" indent="-171450">
              <a:spcBef>
                <a:spcPct val="0"/>
              </a:spcBef>
              <a:buFont typeface="Arial"/>
              <a:buChar char="•"/>
            </a:pPr>
            <a:r>
              <a:rPr lang="en-GB" dirty="0" smtClean="0">
                <a:latin typeface="Calibri" charset="0"/>
              </a:rPr>
              <a:t>Nursery</a:t>
            </a:r>
            <a:r>
              <a:rPr lang="en-GB" baseline="0" dirty="0" smtClean="0">
                <a:latin typeface="Calibri" charset="0"/>
              </a:rPr>
              <a:t> – Y1</a:t>
            </a:r>
          </a:p>
          <a:p>
            <a:pPr marL="171450" indent="-171450">
              <a:spcBef>
                <a:spcPct val="0"/>
              </a:spcBef>
              <a:buFont typeface="Arial"/>
              <a:buChar char="•"/>
            </a:pPr>
            <a:r>
              <a:rPr lang="en-GB" dirty="0" smtClean="0">
                <a:latin typeface="Calibri" charset="0"/>
              </a:rPr>
              <a:t>Older pupils who have struggled</a:t>
            </a:r>
            <a:r>
              <a:rPr lang="en-GB" baseline="0" dirty="0" smtClean="0">
                <a:latin typeface="Calibri" charset="0"/>
              </a:rPr>
              <a:t> to learn to read and need to ‘catch up’</a:t>
            </a:r>
          </a:p>
          <a:p>
            <a:pPr marL="171450" indent="-171450">
              <a:spcBef>
                <a:spcPct val="0"/>
              </a:spcBef>
              <a:buFont typeface="Arial"/>
              <a:buChar char="•"/>
            </a:pPr>
            <a:r>
              <a:rPr lang="en-GB" dirty="0" smtClean="0">
                <a:latin typeface="Calibri" charset="0"/>
              </a:rPr>
              <a:t>EAL</a:t>
            </a:r>
            <a:r>
              <a:rPr lang="en-GB" baseline="0" dirty="0" smtClean="0">
                <a:latin typeface="Calibri" charset="0"/>
              </a:rPr>
              <a:t> pupils</a:t>
            </a:r>
          </a:p>
          <a:p>
            <a:pPr marL="171450" indent="-171450">
              <a:spcBef>
                <a:spcPct val="0"/>
              </a:spcBef>
              <a:buFont typeface="Arial"/>
              <a:buChar char="•"/>
            </a:pPr>
            <a:r>
              <a:rPr lang="en-GB" dirty="0" smtClean="0">
                <a:latin typeface="Calibri" charset="0"/>
              </a:rPr>
              <a:t>Children with SEN</a:t>
            </a:r>
            <a:r>
              <a:rPr lang="en-GB" baseline="0" dirty="0" smtClean="0">
                <a:latin typeface="Calibri" charset="0"/>
              </a:rPr>
              <a:t> and</a:t>
            </a:r>
            <a:r>
              <a:rPr lang="en-GB" dirty="0" smtClean="0">
                <a:latin typeface="Calibri" charset="0"/>
              </a:rPr>
              <a:t> dyslexia</a:t>
            </a:r>
            <a:r>
              <a:rPr lang="en-GB" baseline="0" dirty="0" smtClean="0">
                <a:latin typeface="Calibri" charset="0"/>
              </a:rPr>
              <a:t> </a:t>
            </a:r>
            <a:r>
              <a:rPr lang="en-GB" dirty="0" smtClean="0">
                <a:latin typeface="Calibri" charset="0"/>
              </a:rPr>
              <a:t>also</a:t>
            </a:r>
            <a:r>
              <a:rPr lang="en-GB" baseline="0" dirty="0" smtClean="0">
                <a:latin typeface="Calibri" charset="0"/>
              </a:rPr>
              <a:t> </a:t>
            </a:r>
            <a:r>
              <a:rPr lang="en-GB" dirty="0" smtClean="0">
                <a:latin typeface="Calibri" charset="0"/>
              </a:rPr>
              <a:t>learn to</a:t>
            </a:r>
            <a:r>
              <a:rPr lang="en-GB" baseline="0" dirty="0" smtClean="0">
                <a:latin typeface="Calibri" charset="0"/>
              </a:rPr>
              <a:t> read using </a:t>
            </a:r>
            <a:r>
              <a:rPr lang="en-GB" dirty="0" smtClean="0">
                <a:latin typeface="Calibri" charset="0"/>
              </a:rPr>
              <a:t>this </a:t>
            </a:r>
            <a:r>
              <a:rPr lang="en-GB" dirty="0">
                <a:latin typeface="Calibri" charset="0"/>
              </a:rPr>
              <a:t>programme</a:t>
            </a:r>
            <a:r>
              <a:rPr lang="en-GB" dirty="0" smtClean="0">
                <a:latin typeface="Calibri" charset="0"/>
              </a:rPr>
              <a:t>.</a:t>
            </a:r>
          </a:p>
          <a:p>
            <a:pPr marL="171450" indent="-171450">
              <a:spcBef>
                <a:spcPct val="0"/>
              </a:spcBef>
              <a:buFont typeface="Arial"/>
              <a:buChar char="•"/>
            </a:pPr>
            <a:endParaRPr lang="en-GB" dirty="0">
              <a:latin typeface="Calibri" charset="0"/>
            </a:endParaRPr>
          </a:p>
          <a:p>
            <a:pPr>
              <a:spcBef>
                <a:spcPct val="0"/>
              </a:spcBef>
            </a:pPr>
            <a:r>
              <a:rPr lang="en-GB" dirty="0">
                <a:latin typeface="Calibri" charset="0"/>
              </a:rPr>
              <a:t>Teaching and learning focuses on what children already know and what they need to learn next in order to make best possible progress - by </a:t>
            </a:r>
            <a:r>
              <a:rPr lang="en-GB" i="1" dirty="0">
                <a:latin typeface="Calibri" charset="0"/>
              </a:rPr>
              <a:t>stage</a:t>
            </a:r>
            <a:r>
              <a:rPr lang="en-GB" dirty="0">
                <a:latin typeface="Calibri" charset="0"/>
              </a:rPr>
              <a:t> not age</a:t>
            </a:r>
            <a:r>
              <a:rPr lang="en-GB" dirty="0" smtClean="0">
                <a:latin typeface="Calibri" charset="0"/>
              </a:rPr>
              <a:t>.</a:t>
            </a:r>
            <a:endParaRPr lang="en-US" dirty="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69090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 smtClean="0"/>
              <a:t>Read</a:t>
            </a:r>
            <a:r>
              <a:rPr lang="en-US" i="1" baseline="0" dirty="0" smtClean="0"/>
              <a:t> question.</a:t>
            </a:r>
            <a:endParaRPr lang="en-US" i="1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48616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en-GB" i="1" dirty="0" smtClean="0">
                <a:latin typeface="Calibri" charset="0"/>
              </a:rPr>
              <a:t>Read Write Inc. </a:t>
            </a:r>
            <a:r>
              <a:rPr lang="en-GB" i="0" dirty="0" smtClean="0">
                <a:latin typeface="Calibri" charset="0"/>
              </a:rPr>
              <a:t>Phonics is</a:t>
            </a:r>
            <a:r>
              <a:rPr lang="en-GB" i="0" baseline="0" dirty="0" smtClean="0">
                <a:latin typeface="Calibri" charset="0"/>
              </a:rPr>
              <a:t> a programme that uses systematic phonics to teach all children to read.</a:t>
            </a:r>
          </a:p>
          <a:p>
            <a:pPr>
              <a:spcBef>
                <a:spcPct val="0"/>
              </a:spcBef>
            </a:pPr>
            <a:r>
              <a:rPr lang="en-GB" i="0" baseline="0" dirty="0" smtClean="0">
                <a:latin typeface="Calibri" charset="0"/>
              </a:rPr>
              <a:t>It</a:t>
            </a:r>
            <a:r>
              <a:rPr lang="en-GB" i="1" dirty="0" smtClean="0">
                <a:latin typeface="Calibri" charset="0"/>
              </a:rPr>
              <a:t> </a:t>
            </a:r>
            <a:r>
              <a:rPr lang="en-GB" dirty="0" smtClean="0">
                <a:latin typeface="Calibri" charset="0"/>
              </a:rPr>
              <a:t>lasts two years for most children</a:t>
            </a:r>
            <a:r>
              <a:rPr lang="en-GB" baseline="0" dirty="0" smtClean="0">
                <a:latin typeface="Calibri" charset="0"/>
              </a:rPr>
              <a:t> -</a:t>
            </a:r>
            <a:r>
              <a:rPr lang="en-GB" dirty="0" smtClean="0">
                <a:latin typeface="Calibri" charset="0"/>
              </a:rPr>
              <a:t> if they start to learn to read in the Reception class. </a:t>
            </a:r>
          </a:p>
          <a:p>
            <a:pPr>
              <a:spcBef>
                <a:spcPct val="0"/>
              </a:spcBef>
            </a:pPr>
            <a:r>
              <a:rPr lang="en-GB" dirty="0" smtClean="0">
                <a:latin typeface="Calibri" charset="0"/>
              </a:rPr>
              <a:t>(There are some children with learning difficulties who spend longer on the programme.)</a:t>
            </a:r>
            <a:endParaRPr lang="en-US" i="1" dirty="0" smtClean="0"/>
          </a:p>
          <a:p>
            <a:endParaRPr lang="en-US" i="0" dirty="0" smtClean="0"/>
          </a:p>
          <a:p>
            <a:r>
              <a:rPr lang="en-US" i="1" dirty="0" smtClean="0"/>
              <a:t>Click</a:t>
            </a:r>
            <a:r>
              <a:rPr lang="en-US" i="1" baseline="0" dirty="0" smtClean="0"/>
              <a:t> – </a:t>
            </a:r>
            <a:r>
              <a:rPr lang="en-US" i="0" baseline="0" dirty="0" smtClean="0"/>
              <a:t>We t</a:t>
            </a:r>
            <a:r>
              <a:rPr lang="en-US" dirty="0" smtClean="0"/>
              <a:t>each the sounds first</a:t>
            </a:r>
            <a:r>
              <a:rPr lang="en-US" baseline="0" dirty="0" smtClean="0"/>
              <a:t> – in a specific order.</a:t>
            </a:r>
          </a:p>
          <a:p>
            <a:r>
              <a:rPr lang="en-US" i="1" dirty="0" smtClean="0"/>
              <a:t>Click – </a:t>
            </a:r>
            <a:r>
              <a:rPr lang="en-US" i="0" dirty="0" smtClean="0"/>
              <a:t>We</a:t>
            </a:r>
            <a:r>
              <a:rPr lang="en-US" i="0" baseline="0" dirty="0" smtClean="0"/>
              <a:t> then t</a:t>
            </a:r>
            <a:r>
              <a:rPr lang="en-US" baseline="0" dirty="0" smtClean="0"/>
              <a:t>each your children to blend those sounds together in order to read words</a:t>
            </a:r>
          </a:p>
          <a:p>
            <a:r>
              <a:rPr lang="en-US" i="1" dirty="0" smtClean="0"/>
              <a:t>Click – </a:t>
            </a:r>
            <a:r>
              <a:rPr lang="en-US" i="0" dirty="0" smtClean="0"/>
              <a:t>The</a:t>
            </a:r>
            <a:r>
              <a:rPr lang="en-US" i="0" baseline="0" dirty="0" smtClean="0"/>
              <a:t> children r</a:t>
            </a:r>
            <a:r>
              <a:rPr lang="en-US" baseline="0" dirty="0" smtClean="0"/>
              <a:t>ead words in the matched Storybooks. Each Storybook is carefully matched to the sounds they can already read - setting them up for success. </a:t>
            </a:r>
          </a:p>
          <a:p>
            <a:r>
              <a:rPr lang="en-US" i="1" dirty="0" smtClean="0"/>
              <a:t>Click –</a:t>
            </a:r>
            <a:r>
              <a:rPr lang="en-US" i="1" baseline="0" dirty="0" smtClean="0"/>
              <a:t> </a:t>
            </a:r>
            <a:r>
              <a:rPr lang="en-US" i="0" baseline="0" dirty="0" smtClean="0"/>
              <a:t>We read to children ‘real’ books</a:t>
            </a:r>
            <a:r>
              <a:rPr lang="en-US" i="1" baseline="0" dirty="0" smtClean="0"/>
              <a:t>’. </a:t>
            </a:r>
            <a:r>
              <a:rPr lang="en-US" i="0" baseline="0" dirty="0" smtClean="0"/>
              <a:t>Once they have learnt to read, </a:t>
            </a:r>
            <a:r>
              <a:rPr lang="en-US" baseline="0" dirty="0" smtClean="0"/>
              <a:t>they will be able to independently read these books for themselves.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8703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 smtClean="0"/>
              <a:t>Read</a:t>
            </a:r>
            <a:r>
              <a:rPr lang="en-US" i="1" baseline="0" dirty="0" smtClean="0"/>
              <a:t> question.</a:t>
            </a:r>
            <a:endParaRPr lang="en-US" i="1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5966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Shape 22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30" name="Shape 23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English language is very complex. 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Phonics is the method of teaching reading through the identification of </a:t>
            </a:r>
            <a:r>
              <a:rPr lang="en-US" sz="120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sounds 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and graphemes. 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1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Click</a:t>
            </a:r>
            <a:r>
              <a:rPr lang="en-US" sz="120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r>
              <a:rPr lang="en-US" sz="1200" b="0" i="0" u="none" strike="noStrike" cap="none" baseline="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All words are made up of sounds </a:t>
            </a:r>
            <a:r>
              <a:rPr lang="en-US" sz="120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e.g.</a:t>
            </a:r>
            <a:r>
              <a:rPr lang="en-US" sz="1200" b="0" i="0" u="none" strike="noStrike" cap="none" baseline="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</a:t>
            </a:r>
            <a:r>
              <a:rPr lang="en-US" sz="120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 </a:t>
            </a:r>
            <a:r>
              <a:rPr lang="en-US" dirty="0"/>
              <a:t>‘mat’ we have the sounds ‘m’, ‘a’, ‘t’.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Click 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grapheme is another name for the letters we use to write the sound. </a:t>
            </a:r>
            <a:r>
              <a:rPr lang="en-US" i="1" dirty="0"/>
              <a:t>Write the letters ‘m’ ‘a’ ‘t’ in the air as you say the sounds.</a:t>
            </a:r>
          </a:p>
          <a:p>
            <a:pPr lvl="0" rtl="0">
              <a:spcBef>
                <a:spcPts val="0"/>
              </a:spcBef>
              <a:buSzPct val="25000"/>
              <a:buNone/>
            </a:pPr>
            <a:r>
              <a:rPr lang="en-US" dirty="0"/>
              <a:t>We teach phonics so that your children will have the tools to read any word. 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i="1" dirty="0"/>
          </a:p>
        </p:txBody>
      </p:sp>
      <p:sp>
        <p:nvSpPr>
          <p:cNvPr id="231" name="Shape 231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363523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Times New Roman" charset="0"/>
              </a:rPr>
              <a:t>We </a:t>
            </a:r>
            <a:r>
              <a:rPr lang="en-US" baseline="0" dirty="0" smtClean="0">
                <a:latin typeface="Times New Roman" charset="0"/>
              </a:rPr>
              <a:t>teach using pure sounds. </a:t>
            </a:r>
            <a:endParaRPr lang="en-US" dirty="0" smtClean="0">
              <a:latin typeface="Times New Roman" charset="0"/>
            </a:endParaRPr>
          </a:p>
          <a:p>
            <a:pPr eaLnBrk="1" hangingPunct="1"/>
            <a:r>
              <a:rPr lang="en-US" dirty="0" smtClean="0">
                <a:latin typeface="Times New Roman" charset="0"/>
              </a:rPr>
              <a:t>W</a:t>
            </a:r>
            <a:r>
              <a:rPr lang="en-GB" dirty="0" smtClean="0">
                <a:latin typeface="Times New Roman" charset="0"/>
              </a:rPr>
              <a:t>e use pure sounds (‘m’ not’ </a:t>
            </a:r>
            <a:r>
              <a:rPr lang="en-GB" dirty="0" err="1" smtClean="0">
                <a:latin typeface="Times New Roman" charset="0"/>
              </a:rPr>
              <a:t>muh</a:t>
            </a:r>
            <a:r>
              <a:rPr lang="en-GB" dirty="0" smtClean="0">
                <a:latin typeface="Times New Roman" charset="0"/>
              </a:rPr>
              <a:t>’, ’s’ not ‘</a:t>
            </a:r>
            <a:r>
              <a:rPr lang="en-GB" altLang="ja-JP" dirty="0" err="1" smtClean="0">
                <a:latin typeface="Times New Roman" charset="0"/>
              </a:rPr>
              <a:t>suh</a:t>
            </a:r>
            <a:r>
              <a:rPr lang="en-GB" dirty="0" smtClean="0">
                <a:latin typeface="Times New Roman" charset="0"/>
              </a:rPr>
              <a:t>’</a:t>
            </a:r>
            <a:r>
              <a:rPr lang="en-GB" altLang="ja-JP" dirty="0" smtClean="0">
                <a:latin typeface="Times New Roman" charset="0"/>
              </a:rPr>
              <a:t>, etc.) so that your child will be able to blend the sounds into words more easily. </a:t>
            </a:r>
          </a:p>
          <a:p>
            <a:pPr eaLnBrk="1" hangingPunct="1"/>
            <a:r>
              <a:rPr lang="en-GB" altLang="ja-JP" dirty="0" smtClean="0">
                <a:latin typeface="Times New Roman" charset="0"/>
              </a:rPr>
              <a:t>Children need to know sounds – not letter names – to read words.</a:t>
            </a:r>
          </a:p>
          <a:p>
            <a:pPr eaLnBrk="1" hangingPunct="1"/>
            <a:endParaRPr lang="en-GB" altLang="ja-JP" dirty="0" smtClean="0">
              <a:latin typeface="Times New Roman" charset="0"/>
            </a:endParaRPr>
          </a:p>
          <a:p>
            <a:pPr eaLnBrk="1" hangingPunct="1"/>
            <a:r>
              <a:rPr lang="en-GB" altLang="ja-JP" dirty="0" smtClean="0">
                <a:latin typeface="Times New Roman" charset="0"/>
              </a:rPr>
              <a:t>This video of</a:t>
            </a:r>
            <a:r>
              <a:rPr lang="en-GB" altLang="ja-JP" baseline="0" dirty="0" smtClean="0">
                <a:latin typeface="Times New Roman" charset="0"/>
              </a:rPr>
              <a:t> Sylvie – available on the website – demonstrates how to talk in pure sounds. </a:t>
            </a:r>
            <a:r>
              <a:rPr lang="en-GB" altLang="ja-JP" i="1" baseline="0" dirty="0" smtClean="0">
                <a:latin typeface="Times New Roman" charset="0"/>
              </a:rPr>
              <a:t>Play video.</a:t>
            </a:r>
            <a:endParaRPr lang="en-GB" altLang="ja-JP" dirty="0">
              <a:latin typeface="Times New Roman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1823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</a:pPr>
            <a:r>
              <a:rPr lang="en-US" sz="1200" b="0" i="0" u="none" strike="noStrike" cap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 English we have more than 150 ways to represent 44 sounds, using </a:t>
            </a:r>
            <a:r>
              <a:rPr lang="en-US" dirty="0" smtClean="0">
                <a:latin typeface="Times New Roman"/>
                <a:ea typeface="Times New Roman"/>
                <a:cs typeface="Times New Roman"/>
                <a:sym typeface="Times New Roman"/>
              </a:rPr>
              <a:t>the</a:t>
            </a:r>
            <a:r>
              <a:rPr lang="en-US" sz="1200" b="0" i="0" u="none" strike="noStrike" cap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26 letters in the alphabet</a:t>
            </a:r>
            <a:r>
              <a:rPr lang="en-US" dirty="0" smtClean="0"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</a:pPr>
            <a:r>
              <a:rPr lang="en-US" dirty="0" smtClean="0">
                <a:latin typeface="Times New Roman"/>
                <a:ea typeface="Times New Roman"/>
                <a:cs typeface="Times New Roman"/>
                <a:sym typeface="Times New Roman"/>
              </a:rPr>
              <a:t>This means we have to </a:t>
            </a:r>
            <a:r>
              <a:rPr lang="en-US" sz="1200" b="0" i="0" u="none" strike="noStrike" cap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group letter</a:t>
            </a:r>
            <a:r>
              <a:rPr lang="en-US" dirty="0" smtClean="0">
                <a:latin typeface="Times New Roman"/>
                <a:ea typeface="Times New Roman"/>
                <a:cs typeface="Times New Roman"/>
                <a:sym typeface="Times New Roman"/>
              </a:rPr>
              <a:t>s together to write some sounds. </a:t>
            </a:r>
            <a:r>
              <a:rPr lang="en-US" i="1" dirty="0" smtClean="0">
                <a:latin typeface="Times New Roman"/>
                <a:ea typeface="Times New Roman"/>
                <a:cs typeface="Times New Roman"/>
                <a:sym typeface="Times New Roman"/>
              </a:rPr>
              <a:t>Show with a grapheme such as ‘</a:t>
            </a:r>
            <a:r>
              <a:rPr lang="en-US" i="1" dirty="0" err="1" smtClean="0">
                <a:latin typeface="Times New Roman"/>
                <a:ea typeface="Times New Roman"/>
                <a:cs typeface="Times New Roman"/>
                <a:sym typeface="Times New Roman"/>
              </a:rPr>
              <a:t>igh</a:t>
            </a:r>
            <a:r>
              <a:rPr lang="en-US" i="1" dirty="0" smtClean="0">
                <a:latin typeface="Times New Roman"/>
                <a:ea typeface="Times New Roman"/>
                <a:cs typeface="Times New Roman"/>
                <a:sym typeface="Times New Roman"/>
              </a:rPr>
              <a:t>’.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</a:pPr>
            <a:endParaRPr lang="en-US" dirty="0" smtClean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</a:pPr>
            <a:r>
              <a:rPr lang="en-US" dirty="0" smtClean="0">
                <a:latin typeface="Times New Roman"/>
                <a:ea typeface="Times New Roman"/>
                <a:cs typeface="Times New Roman"/>
                <a:sym typeface="Times New Roman"/>
              </a:rPr>
              <a:t>This makes our language one of the most complex in the world!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endParaRPr lang="en-US" sz="1200" b="0" i="0" u="none" strike="noStrike" cap="none" dirty="0" smtClean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>
              <a:latin typeface="Times New Roman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7787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Shape 25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51" name="Shape 2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dirty="0"/>
              <a:t>We use this Speed Sounds chart in </a:t>
            </a:r>
            <a:r>
              <a:rPr lang="en-US" dirty="0" smtClean="0"/>
              <a:t>Phonics</a:t>
            </a:r>
            <a:r>
              <a:rPr lang="en-US" baseline="0" dirty="0" smtClean="0"/>
              <a:t> </a:t>
            </a:r>
            <a:r>
              <a:rPr lang="en-US" dirty="0" smtClean="0"/>
              <a:t>lessons</a:t>
            </a:r>
            <a:r>
              <a:rPr lang="en-US" dirty="0"/>
              <a:t>. 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dirty="0"/>
              <a:t>It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shows the most common graphemes for each sound. 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box is a sound box showing different ways to read and write the sound. </a:t>
            </a:r>
            <a:r>
              <a:rPr lang="en-US" sz="1200" b="0" i="1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Demo the ‘f’ sound box with examples of words ‘fun’, ‘huff’, ‘photo’ and the  ‘or’ sound box with examples of words ‘or’, ‘door’, ‘more’, ‘dawn’, ‘author’.</a:t>
            </a:r>
          </a:p>
        </p:txBody>
      </p:sp>
      <p:sp>
        <p:nvSpPr>
          <p:cNvPr id="252" name="Shape 25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911147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 smtClean="0"/>
              <a:t>Read</a:t>
            </a:r>
            <a:r>
              <a:rPr lang="en-US" i="1" baseline="0" dirty="0" smtClean="0"/>
              <a:t> question.</a:t>
            </a:r>
            <a:endParaRPr lang="en-US" i="1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7690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dirty="0" smtClean="0">
                <a:latin typeface="Times New Roman"/>
                <a:ea typeface="Times New Roman"/>
                <a:cs typeface="Times New Roman"/>
                <a:sym typeface="Times New Roman"/>
              </a:rPr>
              <a:t>Phonics makes learning to read easy for children because we start by teaching them just one way of reading and writing every sound. Here they are on the </a:t>
            </a:r>
            <a:r>
              <a:rPr lang="en-US" sz="1200" b="0" i="0" u="none" strike="noStrike" cap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Simple Speed Sounds chart</a:t>
            </a:r>
            <a:r>
              <a:rPr lang="en-US" dirty="0" smtClean="0"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200" b="0" i="0" u="none" strike="noStrike" cap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We </a:t>
            </a:r>
            <a:r>
              <a:rPr lang="en-US" dirty="0" smtClean="0">
                <a:latin typeface="Times New Roman"/>
                <a:ea typeface="Times New Roman"/>
                <a:cs typeface="Times New Roman"/>
                <a:sym typeface="Times New Roman"/>
              </a:rPr>
              <a:t>teach </a:t>
            </a:r>
            <a:r>
              <a:rPr lang="en-US" sz="1200" b="0" i="0" u="none" strike="noStrike" cap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Set 1 sounds first - (sounds as far as a</a:t>
            </a:r>
            <a:r>
              <a:rPr lang="en-US" dirty="0" smtClean="0">
                <a:latin typeface="Times New Roman"/>
                <a:ea typeface="Times New Roman"/>
                <a:cs typeface="Times New Roman"/>
                <a:sym typeface="Times New Roman"/>
              </a:rPr>
              <a:t> e </a:t>
            </a:r>
            <a:r>
              <a:rPr lang="en-US" dirty="0" err="1" smtClean="0">
                <a:latin typeface="Times New Roman"/>
                <a:ea typeface="Times New Roman"/>
                <a:cs typeface="Times New Roman"/>
                <a:sym typeface="Times New Roman"/>
              </a:rPr>
              <a:t>i</a:t>
            </a:r>
            <a:r>
              <a:rPr lang="en-US" dirty="0" smtClean="0">
                <a:latin typeface="Times New Roman"/>
                <a:ea typeface="Times New Roman"/>
                <a:cs typeface="Times New Roman"/>
                <a:sym typeface="Times New Roman"/>
              </a:rPr>
              <a:t> o u) </a:t>
            </a:r>
            <a:r>
              <a:rPr lang="en-US" sz="1200" b="0" i="0" u="none" strike="noStrike" cap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and then Set 2 </a:t>
            </a:r>
            <a:r>
              <a:rPr lang="en-US" dirty="0" smtClean="0">
                <a:latin typeface="Times New Roman"/>
                <a:ea typeface="Times New Roman"/>
                <a:cs typeface="Times New Roman"/>
                <a:sym typeface="Times New Roman"/>
              </a:rPr>
              <a:t>(the shaded sounds ay - </a:t>
            </a:r>
            <a:r>
              <a:rPr lang="en-US" dirty="0" err="1" smtClean="0">
                <a:latin typeface="Times New Roman"/>
                <a:ea typeface="Times New Roman"/>
                <a:cs typeface="Times New Roman"/>
                <a:sym typeface="Times New Roman"/>
              </a:rPr>
              <a:t>oy</a:t>
            </a:r>
            <a:r>
              <a:rPr lang="en-US" dirty="0" smtClean="0">
                <a:latin typeface="Times New Roman"/>
                <a:ea typeface="Times New Roman"/>
                <a:cs typeface="Times New Roman"/>
                <a:sym typeface="Times New Roman"/>
              </a:rPr>
              <a:t>). 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sz="1200" b="0" i="0" u="none" strike="noStrike" cap="none" dirty="0" smtClean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i="1" dirty="0" smtClean="0"/>
              <a:t>Use MTYT to teach each of the pure sounds to</a:t>
            </a:r>
            <a:r>
              <a:rPr lang="en-US" sz="1200" b="0" i="1" u="none" strike="noStrike" cap="none" dirty="0" smtClean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 parents</a:t>
            </a:r>
            <a:r>
              <a:rPr lang="en-US" i="1" dirty="0" smtClean="0"/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5459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tabLst/>
              <a:defRPr/>
            </a:pPr>
            <a:r>
              <a:rPr lang="en-US" sz="1200" b="0" i="0" u="none" strike="noStrike" cap="none" dirty="0" smtClean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Once the children know the pure sounds, we teach them </a:t>
            </a:r>
            <a:r>
              <a:rPr lang="en-US" dirty="0" smtClean="0"/>
              <a:t>to blend sounds to read words. We also teach children to spell the words they learn to read.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dirty="0" smtClean="0"/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dirty="0" smtClean="0"/>
              <a:t>We use Fred Talk to help children</a:t>
            </a:r>
            <a:r>
              <a:rPr lang="en-US" baseline="0" dirty="0" smtClean="0"/>
              <a:t> read and spell words.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dirty="0" smtClean="0"/>
          </a:p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2547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rgbClr val="0070C0"/>
                </a:solidFill>
                <a:latin typeface="Arial" charset="0"/>
              </a:rPr>
              <a:t>This is Fred.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rgbClr val="0070C0"/>
                </a:solidFill>
                <a:latin typeface="Arial" charset="0"/>
              </a:rPr>
              <a:t>He</a:t>
            </a:r>
            <a:r>
              <a:rPr lang="en-GB" baseline="0" dirty="0" smtClean="0">
                <a:solidFill>
                  <a:srgbClr val="0070C0"/>
                </a:solidFill>
                <a:latin typeface="Arial" charset="0"/>
              </a:rPr>
              <a:t> </a:t>
            </a:r>
            <a:r>
              <a:rPr lang="en-GB" dirty="0" smtClean="0">
                <a:solidFill>
                  <a:srgbClr val="0070C0"/>
                </a:solidFill>
                <a:latin typeface="Arial" charset="0"/>
              </a:rPr>
              <a:t>is</a:t>
            </a:r>
            <a:r>
              <a:rPr lang="en-GB" baseline="0" dirty="0" smtClean="0">
                <a:solidFill>
                  <a:srgbClr val="0070C0"/>
                </a:solidFill>
                <a:latin typeface="Arial" charset="0"/>
              </a:rPr>
              <a:t> a frog who can only speak in sounds, and we call this Fred Talk.</a:t>
            </a:r>
            <a:r>
              <a:rPr lang="en-US" baseline="0" dirty="0" smtClean="0"/>
              <a:t> For example ‘m’ ‘a’ ‘t’, ‘l’ ‘u’ ‘n’ ‘c’ ‘h’.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 smtClean="0">
              <a:solidFill>
                <a:srgbClr val="0070C0"/>
              </a:solidFill>
              <a:latin typeface="Arial" charset="0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>
                <a:solidFill>
                  <a:srgbClr val="0070C0"/>
                </a:solidFill>
                <a:latin typeface="Arial" charset="0"/>
              </a:rPr>
              <a:t>He helps children sound out words so they can read and spell.</a:t>
            </a:r>
            <a:endParaRPr lang="en-GB" baseline="0" dirty="0" smtClean="0">
              <a:solidFill>
                <a:srgbClr val="0070C0"/>
              </a:solidFill>
              <a:latin typeface="Arial" charset="0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 smtClean="0">
              <a:solidFill>
                <a:srgbClr val="0070C0"/>
              </a:solidFill>
              <a:latin typeface="Arial" charset="0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 smtClean="0">
                <a:solidFill>
                  <a:srgbClr val="0070C0"/>
                </a:solidFill>
                <a:latin typeface="Arial" charset="0"/>
              </a:rPr>
              <a:t>MTYT some examples with the parents. </a:t>
            </a:r>
            <a:r>
              <a:rPr lang="en-US" baseline="0" dirty="0" smtClean="0"/>
              <a:t>For example ‘m’ ‘a’ ‘t’ mat, ‘s’ ‘a’ ‘t’ sat.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 smtClean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 smtClean="0"/>
              <a:t>Click. </a:t>
            </a:r>
            <a:r>
              <a:rPr lang="en-US" i="0" baseline="0" dirty="0" smtClean="0"/>
              <a:t>Fred is our friend!</a:t>
            </a:r>
            <a:endParaRPr lang="en-US" i="1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2383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Once</a:t>
            </a:r>
            <a:r>
              <a:rPr lang="en-US" baseline="0" dirty="0" smtClean="0"/>
              <a:t> </a:t>
            </a:r>
            <a:r>
              <a:rPr lang="en-US" dirty="0" smtClean="0"/>
              <a:t>they can</a:t>
            </a:r>
            <a:r>
              <a:rPr lang="en-US" baseline="0" dirty="0" smtClean="0"/>
              <a:t> Fred Talk and blend sounds into words from</a:t>
            </a:r>
            <a:r>
              <a:rPr lang="en-US" dirty="0" smtClean="0"/>
              <a:t> the simple</a:t>
            </a:r>
            <a:r>
              <a:rPr lang="en-US" baseline="0" dirty="0" smtClean="0"/>
              <a:t> chart, we teach them Set 3 sounds on the complex chart – </a:t>
            </a:r>
            <a:r>
              <a:rPr lang="en-US" dirty="0" smtClean="0"/>
              <a:t>the other ways of reading and writing each sound so that they can soon read anything.</a:t>
            </a:r>
          </a:p>
          <a:p>
            <a:endParaRPr lang="en-US" sz="120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613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dirty="0" smtClean="0"/>
              <a:t>Alongside learning each</a:t>
            </a:r>
            <a:r>
              <a:rPr lang="en-US" baseline="0" dirty="0" smtClean="0"/>
              <a:t> set of </a:t>
            </a:r>
            <a:r>
              <a:rPr lang="en-US" dirty="0" smtClean="0"/>
              <a:t>sounds, they read Storybooks </a:t>
            </a:r>
            <a:r>
              <a:rPr lang="en-US" baseline="0" dirty="0" smtClean="0"/>
              <a:t>that </a:t>
            </a:r>
            <a:r>
              <a:rPr lang="en-US" dirty="0" smtClean="0"/>
              <a:t>only contain the sounds and words they can read. This sets them up to succeed in their reading.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dirty="0" smtClean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tabLst/>
              <a:defRPr/>
            </a:pPr>
            <a:r>
              <a:rPr lang="en-US" dirty="0" smtClean="0"/>
              <a:t>We discuss and write about the ideas in these Storybooks.</a:t>
            </a:r>
            <a:r>
              <a:rPr lang="en-US" baseline="0" dirty="0" smtClean="0"/>
              <a:t>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tabLst/>
              <a:defRPr/>
            </a:pPr>
            <a:endParaRPr lang="en-US" baseline="0" dirty="0" smtClean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tabLst/>
              <a:defRPr/>
            </a:pPr>
            <a:r>
              <a:rPr lang="en-US" baseline="0" dirty="0" smtClean="0"/>
              <a:t>We also teach children to read common exception words – words like ‘said’ and ‘they’.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8703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 smtClean="0"/>
              <a:t>Read</a:t>
            </a:r>
            <a:r>
              <a:rPr lang="en-US" i="1" baseline="0" dirty="0" smtClean="0"/>
              <a:t> question.</a:t>
            </a:r>
            <a:endParaRPr lang="en-US" i="1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3120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smtClean="0"/>
              <a:t>We use Fred Fingers to help children sound out words to spell easily.</a:t>
            </a:r>
          </a:p>
          <a:p>
            <a:r>
              <a:rPr lang="en-US" baseline="0" dirty="0" smtClean="0"/>
              <a:t>It means they do not have to </a:t>
            </a:r>
            <a:r>
              <a:rPr lang="en-US" baseline="0" dirty="0" err="1" smtClean="0"/>
              <a:t>memorise</a:t>
            </a:r>
            <a:r>
              <a:rPr lang="en-US" baseline="0" dirty="0" smtClean="0"/>
              <a:t> lists of spelling words.</a:t>
            </a:r>
          </a:p>
          <a:p>
            <a:r>
              <a:rPr lang="en-US" baseline="0" dirty="0" smtClean="0"/>
              <a:t>It is a tool so they will be able to spell any word. 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 smtClean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 smtClean="0"/>
              <a:t>Demonstrate how to use Fred Fingers</a:t>
            </a:r>
            <a:r>
              <a:rPr lang="en-US" i="1" baseline="0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13989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 smtClean="0"/>
              <a:t>Read</a:t>
            </a:r>
            <a:r>
              <a:rPr lang="en-US" i="1" baseline="0" dirty="0" smtClean="0"/>
              <a:t> question.</a:t>
            </a:r>
            <a:endParaRPr lang="en-US" i="1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888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 smtClean="0"/>
              <a:t>Read</a:t>
            </a:r>
            <a:r>
              <a:rPr lang="en-US" i="1" baseline="0" dirty="0" smtClean="0"/>
              <a:t> question.</a:t>
            </a:r>
            <a:endParaRPr lang="en-US" i="1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9826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One of the most important things you can do as a parent</a:t>
            </a:r>
            <a:r>
              <a:rPr lang="en-US" baseline="0" dirty="0" smtClean="0"/>
              <a:t> at home is read higher level texts </a:t>
            </a:r>
            <a:r>
              <a:rPr lang="en-US" i="1" baseline="0" dirty="0" smtClean="0"/>
              <a:t>to</a:t>
            </a:r>
            <a:r>
              <a:rPr lang="en-US" i="0" baseline="0" dirty="0" smtClean="0"/>
              <a:t> your child. </a:t>
            </a:r>
          </a:p>
          <a:p>
            <a:r>
              <a:rPr lang="en-US" dirty="0" smtClean="0"/>
              <a:t>This</a:t>
            </a:r>
            <a:r>
              <a:rPr lang="en-US" baseline="0" dirty="0" smtClean="0"/>
              <a:t> h</a:t>
            </a:r>
            <a:r>
              <a:rPr lang="en-US" dirty="0" smtClean="0"/>
              <a:t>elps develop an enjoyment for stories</a:t>
            </a:r>
            <a:r>
              <a:rPr lang="en-US" baseline="0" dirty="0" smtClean="0"/>
              <a:t> and the motivation for learning to read themselves.</a:t>
            </a:r>
          </a:p>
          <a:p>
            <a:endParaRPr lang="en-US" baseline="0" dirty="0" smtClean="0"/>
          </a:p>
          <a:p>
            <a:r>
              <a:rPr lang="en-US" baseline="0" dirty="0" smtClean="0"/>
              <a:t>Ask questions and share opinions about what you read to engage them in discussion, get them thinking about what they read and develop vocabulary. </a:t>
            </a:r>
          </a:p>
          <a:p>
            <a:endParaRPr lang="en-US" i="1" baseline="0" dirty="0" smtClean="0"/>
          </a:p>
          <a:p>
            <a:r>
              <a:rPr lang="en-US" i="1" baseline="0" dirty="0" smtClean="0"/>
              <a:t>Click and read.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7434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i="1" dirty="0" smtClean="0">
                <a:latin typeface="Calibri" charset="0"/>
              </a:rPr>
              <a:t>Click through and read examples</a:t>
            </a:r>
            <a:r>
              <a:rPr lang="en-GB" i="1" baseline="0" dirty="0" smtClean="0">
                <a:latin typeface="Calibri" charset="0"/>
              </a:rPr>
              <a:t> to parents.</a:t>
            </a:r>
            <a:endParaRPr lang="en-GB" i="1" dirty="0" smtClean="0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endParaRPr lang="en-GB" dirty="0" smtClean="0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dirty="0" smtClean="0">
                <a:latin typeface="Calibri" charset="0"/>
              </a:rPr>
              <a:t>Use </a:t>
            </a:r>
            <a:r>
              <a:rPr lang="en-GB" dirty="0">
                <a:latin typeface="Calibri" charset="0"/>
              </a:rPr>
              <a:t>ambitious vocabulary with your children and encourage them to use these words for themselves in both their speech and writing.  Build interesting sentences with your child.</a:t>
            </a:r>
          </a:p>
          <a:p>
            <a:pPr eaLnBrk="1" hangingPunct="1">
              <a:spcBef>
                <a:spcPct val="0"/>
              </a:spcBef>
            </a:pPr>
            <a:endParaRPr lang="en-GB" dirty="0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dirty="0" smtClean="0">
                <a:latin typeface="Calibri" charset="0"/>
              </a:rPr>
              <a:t>A </a:t>
            </a:r>
            <a:r>
              <a:rPr lang="en-GB" dirty="0">
                <a:latin typeface="Calibri" charset="0"/>
              </a:rPr>
              <a:t>rich vocabulary is essential for high levels of comprehension. The more words your child has in his/her head when they come to school, the quicker they will understand when they read, e.g. </a:t>
            </a:r>
          </a:p>
          <a:p>
            <a:pPr eaLnBrk="1" hangingPunct="1">
              <a:spcBef>
                <a:spcPct val="0"/>
              </a:spcBef>
              <a:buFont typeface="Wingdings" charset="0"/>
              <a:buNone/>
            </a:pPr>
            <a:endParaRPr lang="en-GB" dirty="0">
              <a:latin typeface="Calibri" charset="0"/>
            </a:endParaRPr>
          </a:p>
          <a:p>
            <a:pPr eaLnBrk="1" hangingPunct="1">
              <a:spcBef>
                <a:spcPct val="0"/>
              </a:spcBef>
              <a:buFont typeface="Wingdings" charset="0"/>
              <a:buNone/>
            </a:pPr>
            <a:r>
              <a:rPr lang="en-GB" dirty="0">
                <a:latin typeface="Calibri" charset="0"/>
              </a:rPr>
              <a:t>“You’re looking pleased… not just pleased but delighted!” (thrilled/ecstatic/euphoric! </a:t>
            </a:r>
            <a:r>
              <a:rPr lang="en-GB" dirty="0" err="1">
                <a:latin typeface="Calibri" charset="0"/>
              </a:rPr>
              <a:t>Etc</a:t>
            </a:r>
            <a:r>
              <a:rPr lang="en-GB" dirty="0">
                <a:latin typeface="Calibri" charset="0"/>
              </a:rPr>
              <a:t>)</a:t>
            </a:r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F2351AAA-0D62-384A-87E0-2618FEF377EF}" type="slidenum">
              <a:rPr lang="en-US">
                <a:latin typeface="Calibri" charset="0"/>
              </a:rPr>
              <a:pPr eaLnBrk="1" hangingPunct="1"/>
              <a:t>23</a:t>
            </a:fld>
            <a:endParaRPr 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267695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i="0" dirty="0" smtClean="0">
                <a:latin typeface="Calibri" charset="0"/>
              </a:rPr>
              <a:t>Help grow</a:t>
            </a:r>
            <a:r>
              <a:rPr lang="en-GB" i="0" baseline="0" dirty="0" smtClean="0">
                <a:latin typeface="Calibri" charset="0"/>
              </a:rPr>
              <a:t> your child’s vocabulary by enriching conversations through description.</a:t>
            </a:r>
          </a:p>
          <a:p>
            <a:pPr eaLnBrk="1" hangingPunct="1">
              <a:spcBef>
                <a:spcPct val="0"/>
              </a:spcBef>
            </a:pPr>
            <a:endParaRPr lang="en-GB" i="0" baseline="0" dirty="0" smtClean="0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i="1" baseline="0" dirty="0" smtClean="0">
                <a:latin typeface="Calibri" charset="0"/>
              </a:rPr>
              <a:t>Click and read examples.</a:t>
            </a:r>
            <a:endParaRPr lang="en-GB" i="0" dirty="0" smtClean="0">
              <a:latin typeface="Calibri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i="1" dirty="0" smtClean="0">
                <a:latin typeface="Calibri" charset="0"/>
              </a:rPr>
              <a:t>Give other</a:t>
            </a:r>
            <a:r>
              <a:rPr lang="en-GB" i="1" baseline="0" dirty="0" smtClean="0">
                <a:latin typeface="Calibri" charset="0"/>
              </a:rPr>
              <a:t> </a:t>
            </a:r>
            <a:r>
              <a:rPr lang="en-GB" i="1" dirty="0" smtClean="0">
                <a:latin typeface="Calibri" charset="0"/>
              </a:rPr>
              <a:t>examples if you want to.</a:t>
            </a:r>
          </a:p>
          <a:p>
            <a:pPr eaLnBrk="1" hangingPunct="1">
              <a:spcBef>
                <a:spcPct val="0"/>
              </a:spcBef>
            </a:pPr>
            <a:endParaRPr lang="en-GB" dirty="0">
              <a:latin typeface="Calibri" charset="0"/>
            </a:endParaRPr>
          </a:p>
        </p:txBody>
      </p:sp>
      <p:sp>
        <p:nvSpPr>
          <p:cNvPr id="8602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EF8CD128-7ECD-A140-A229-944B8788EF8F}" type="slidenum">
              <a:rPr lang="en-US">
                <a:latin typeface="Calibri" charset="0"/>
              </a:rPr>
              <a:pPr eaLnBrk="1" hangingPunct="1"/>
              <a:t>24</a:t>
            </a:fld>
            <a:endParaRPr 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255338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latin typeface="Times New Roman" charset="0"/>
              </a:rPr>
              <a:t>It really helps to</a:t>
            </a:r>
            <a:r>
              <a:rPr lang="en-GB" baseline="0" dirty="0" smtClean="0">
                <a:latin typeface="Times New Roman" charset="0"/>
              </a:rPr>
              <a:t> be aware of how your child is learning in the classroom – pure sounds not letter names; Fred Talk when they are reading words and Fred Fingers when they are spelling words.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aseline="0" dirty="0" smtClean="0">
              <a:latin typeface="Times New Roman" charset="0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 smtClean="0">
                <a:latin typeface="Times New Roman" charset="0"/>
              </a:rPr>
              <a:t>Encourage your child to discuss their Phonics lessons with you and to read and discuss their storybook with you at home.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latin typeface="Times New Roman" charset="0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latin typeface="Times New Roman" charset="0"/>
              </a:rPr>
              <a:t>We have shared</a:t>
            </a:r>
            <a:r>
              <a:rPr lang="en-GB" baseline="0" dirty="0" smtClean="0">
                <a:latin typeface="Times New Roman" charset="0"/>
              </a:rPr>
              <a:t> the basics of Read Write Inc. Phonics and how you can help.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 smtClean="0">
                <a:latin typeface="Times New Roman" charset="0"/>
              </a:rPr>
              <a:t>There are also some online resources </a:t>
            </a:r>
            <a:r>
              <a:rPr lang="en-GB" dirty="0" smtClean="0">
                <a:latin typeface="Times New Roman" charset="0"/>
              </a:rPr>
              <a:t>that you can access for</a:t>
            </a:r>
            <a:r>
              <a:rPr lang="en-GB" baseline="0" dirty="0" smtClean="0">
                <a:latin typeface="Times New Roman" charset="0"/>
              </a:rPr>
              <a:t> free. </a:t>
            </a:r>
            <a:r>
              <a:rPr lang="en-GB" i="1" baseline="0" dirty="0" smtClean="0">
                <a:latin typeface="Times New Roman" charset="0"/>
              </a:rPr>
              <a:t>Click through to next slide.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774394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27565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AEA0D-15AF-3040-A3B5-D7F153320F94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3311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powerpoint-cover-template-blank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 1"/>
          <p:cNvSpPr>
            <a:spLocks noGrp="1"/>
          </p:cNvSpPr>
          <p:nvPr>
            <p:ph type="ctrTitle"/>
          </p:nvPr>
        </p:nvSpPr>
        <p:spPr>
          <a:xfrm>
            <a:off x="4067944" y="4221088"/>
            <a:ext cx="5076056" cy="1181993"/>
          </a:xfrm>
        </p:spPr>
        <p:txBody>
          <a:bodyPr anchor="ctr">
            <a:normAutofit/>
          </a:bodyPr>
          <a:lstStyle>
            <a:lvl1pPr>
              <a:lnSpc>
                <a:spcPct val="90000"/>
              </a:lnSpc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1037735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639175" cy="5040560"/>
          </a:xfrm>
        </p:spPr>
        <p:txBody>
          <a:bodyPr/>
          <a:lstStyle/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6264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Click to edit Master title style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268760"/>
            <a:ext cx="4246885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268760"/>
            <a:ext cx="4254624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49755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4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8A521012-7F2F-4F67-8EEE-3570F28FF5FF}" type="datetime1">
              <a:rPr lang="en-US"/>
              <a:pPr>
                <a:defRPr/>
              </a:pPr>
              <a:t>12/6/2019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A4F6B932-4967-40B4-89C7-ED01C6B625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404607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5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72ACB36A-4FC0-467F-ABA8-2E8551889E31}" type="datetime1">
              <a:rPr lang="en-US"/>
              <a:pPr>
                <a:defRPr/>
              </a:pPr>
              <a:t>12/6/2019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6567976E-159F-4915-91EA-D981C908FF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98561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701441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6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8" name="Rectangle 4"/>
          <p:cNvSpPr/>
          <p:nvPr/>
        </p:nvSpPr>
        <p:spPr>
          <a:xfrm>
            <a:off x="395288" y="1341438"/>
            <a:ext cx="8567737" cy="1428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cxnSp>
        <p:nvCxnSpPr>
          <p:cNvPr id="9" name="Straight Connector 5"/>
          <p:cNvCxnSpPr/>
          <p:nvPr/>
        </p:nvCxnSpPr>
        <p:spPr>
          <a:xfrm>
            <a:off x="4643438" y="1557338"/>
            <a:ext cx="0" cy="4679950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556792"/>
            <a:ext cx="4246885" cy="468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556792"/>
            <a:ext cx="4254624" cy="468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10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35FE68BD-89AF-4E75-AA3F-FF4AD9572F3B}" type="datetime1">
              <a:rPr lang="en-US"/>
              <a:pPr>
                <a:defRPr/>
              </a:pPr>
              <a:t>12/6/2019</a:t>
            </a:fld>
            <a:endParaRPr lang="en-US"/>
          </a:p>
        </p:txBody>
      </p:sp>
      <p:sp>
        <p:nvSpPr>
          <p:cNvPr id="11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87EB4A57-51CC-47E6-90E3-54F65454CD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444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4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D105C71D-4E75-4ECD-9F49-5A9F0F9294FE}" type="datetime1">
              <a:rPr lang="en-US"/>
              <a:pPr>
                <a:defRPr/>
              </a:pPr>
              <a:t>12/6/2019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26A5CFCF-9C75-46DD-AD31-62EA87D031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307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3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634C4779-E6ED-47D7-89D2-4749C33AF548}" type="datetime1">
              <a:rPr lang="en-US"/>
              <a:pPr>
                <a:defRPr/>
              </a:pPr>
              <a:t>12/6/2019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5AFC4FC0-CF29-459D-84B7-330B911D09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9803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6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7" y="1412876"/>
            <a:ext cx="8568952" cy="48244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GB" noProof="0" smtClean="0"/>
              <a:t>Drag picture to placeholder or click icon to add</a:t>
            </a:r>
            <a:endParaRPr lang="en-GB" noProof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7560840" cy="648072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 dirty="0"/>
          </a:p>
        </p:txBody>
      </p:sp>
      <p:sp>
        <p:nvSpPr>
          <p:cNvPr id="9" name="Text Placeholder 3"/>
          <p:cNvSpPr>
            <a:spLocks noGrp="1"/>
          </p:cNvSpPr>
          <p:nvPr>
            <p:ph type="body" sz="half" idx="2"/>
          </p:nvPr>
        </p:nvSpPr>
        <p:spPr>
          <a:xfrm>
            <a:off x="323528" y="1052736"/>
            <a:ext cx="7560840" cy="28803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E887A802-E9DB-4602-A75A-F0509890ADAA}" type="datetime1">
              <a:rPr lang="en-US"/>
              <a:pPr>
                <a:defRPr/>
              </a:pPr>
              <a:t>12/6/2019</a:t>
            </a:fld>
            <a:endParaRPr lang="en-US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357E447F-BB01-4C6B-A652-826C9285E3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903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6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7560840" cy="648072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23528" y="1052736"/>
            <a:ext cx="7560840" cy="28803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9" name="Media Placeholder 8"/>
          <p:cNvSpPr>
            <a:spLocks noGrp="1"/>
          </p:cNvSpPr>
          <p:nvPr>
            <p:ph type="media" sz="quarter" idx="13"/>
          </p:nvPr>
        </p:nvSpPr>
        <p:spPr>
          <a:xfrm>
            <a:off x="395537" y="1412877"/>
            <a:ext cx="8568952" cy="4824437"/>
          </a:xfrm>
        </p:spPr>
        <p:txBody>
          <a:bodyPr rtlCol="0">
            <a:normAutofit/>
          </a:bodyPr>
          <a:lstStyle/>
          <a:p>
            <a:pPr lvl="0"/>
            <a:r>
              <a:rPr lang="en-GB" noProof="0" smtClean="0"/>
              <a:t>Click icon to add media</a:t>
            </a:r>
            <a:endParaRPr lang="en-US" noProof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8A007D3D-EE8D-47F3-AAB7-EE658A7AF8B1}" type="datetime1">
              <a:rPr lang="en-US"/>
              <a:pPr>
                <a:defRPr/>
              </a:pPr>
              <a:t>12/6/2019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2010596C-CD5C-49EB-A4B8-801C40680C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209279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6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7560840" cy="648072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23528" y="1052736"/>
            <a:ext cx="7560840" cy="28803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7783EE99-AF5B-4871-8B6E-B692C96877AB}" type="datetime1">
              <a:rPr lang="en-US"/>
              <a:pPr>
                <a:defRPr/>
              </a:pPr>
              <a:t>12/6/2019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DB60F70D-D744-42A4-ABE0-1391226DF2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749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utoUpdateAnimBg="0"/>
    </p:bldLst>
  </p:timing>
  <p:hf sldNum="0"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5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7" y="404664"/>
            <a:ext cx="8568952" cy="583264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GB" noProof="0" smtClean="0"/>
              <a:t>Drag picture to placeholder or click icon to add</a:t>
            </a:r>
            <a:endParaRPr lang="en-GB" noProof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F9F0A0-ACF3-465E-8BA6-C865B09778A7}" type="datetime1">
              <a:rPr lang="en-US"/>
              <a:pPr>
                <a:defRPr/>
              </a:pPr>
              <a:t>12/6/2019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BBF6B476-9FD5-48EF-9569-222C2AA591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640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</p:bldLst>
  </p:timing>
  <p:hf sldNum="0" hd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7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8"/>
            <a:ext cx="8229600" cy="11398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2" y="1600205"/>
            <a:ext cx="4044462" cy="4530725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2338" y="1600205"/>
            <a:ext cx="4044462" cy="2189163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2338" y="3941763"/>
            <a:ext cx="4044462" cy="2189162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2E3A79B-DED3-425E-AB54-16783ED5EC27}" type="datetime1">
              <a:rPr lang="en-US"/>
              <a:pPr>
                <a:defRPr/>
              </a:pPr>
              <a:t>12/6/2019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E44168FA-47A5-4EFD-B66C-6306816EEF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1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  <p:bldP spid="4" grpId="0" build="p" autoUpdateAnimBg="0"/>
      <p:bldP spid="5" grpId="0" build="p" autoUpdateAnimBg="0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5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10" name="Rectangle 6"/>
          <p:cNvSpPr/>
          <p:nvPr/>
        </p:nvSpPr>
        <p:spPr>
          <a:xfrm>
            <a:off x="180975" y="6137275"/>
            <a:ext cx="8782050" cy="144463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1" name="Rectangle 7"/>
          <p:cNvSpPr/>
          <p:nvPr/>
        </p:nvSpPr>
        <p:spPr>
          <a:xfrm>
            <a:off x="180975" y="2465388"/>
            <a:ext cx="8782050" cy="13652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5705872"/>
            <a:ext cx="6400800" cy="744488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GB" dirty="0"/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10"/>
          </p:nvPr>
        </p:nvSpPr>
        <p:spPr>
          <a:xfrm>
            <a:off x="252413" y="6356350"/>
            <a:ext cx="2195512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787878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01387B8C-4C81-4537-B455-AAB35B47B5C6}" type="datetime1">
              <a:rPr lang="en-US"/>
              <a:pPr>
                <a:defRPr/>
              </a:pPr>
              <a:t>12/6/2019</a:t>
            </a:fld>
            <a:endParaRPr lang="en-US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787878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9858BA24-3405-4635-AB35-7746451C5E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6" name="Picture 15" descr="powerpoint-cover-template-US.jp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ctrTitle" idx="4294967295" hasCustomPrompt="1"/>
          </p:nvPr>
        </p:nvSpPr>
        <p:spPr>
          <a:xfrm>
            <a:off x="4392849" y="4509925"/>
            <a:ext cx="4637543" cy="666534"/>
          </a:xfrm>
          <a:solidFill>
            <a:srgbClr val="26805F"/>
          </a:solidFill>
        </p:spPr>
        <p:txBody>
          <a:bodyPr/>
          <a:lstStyle/>
          <a:p>
            <a:pPr algn="ctr">
              <a:lnSpc>
                <a:spcPct val="80000"/>
              </a:lnSpc>
            </a:pP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&lt;title&gt;</a:t>
            </a:r>
            <a:endParaRPr lang="en-U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0199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</p:bldLst>
  </p:timing>
  <p:hf sldNum="0" hdr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639175" cy="5040560"/>
          </a:xfrm>
        </p:spPr>
        <p:txBody>
          <a:bodyPr/>
          <a:lstStyle/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9874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333375"/>
            <a:ext cx="747871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1495425"/>
            <a:ext cx="8639175" cy="474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5288" y="6356350"/>
            <a:ext cx="2195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F6C09D9-D1B6-4568-8B87-5A6249D0DBD1}" type="datetime1">
              <a:rPr lang="en-US"/>
              <a:pPr>
                <a:defRPr/>
              </a:pPr>
              <a:t>12/6/2019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409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366FC25-FCA6-4D86-A84B-F6C8160D76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15368" name="Picture 9" descr="RM_shape.jpg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10" name="Picture 9" descr="PPT_RM_page.jpg"/>
          <p:cNvPicPr>
            <a:picLocks noChangeAspect="1"/>
          </p:cNvPicPr>
          <p:nvPr userDrawn="1"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712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hf sldNum="0" hdr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rgbClr val="787878"/>
          </a:solidFill>
          <a:latin typeface="+mn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9pPr>
    </p:titleStyle>
    <p:bodyStyle>
      <a:lvl1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pn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pn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localhost/syncteam/draft-training/phonics/day_1/October%20updates/PH_day1_presentation/ph.set_1_sounds.mpg" TargetMode="External"/><Relationship Id="rId1" Type="http://schemas.microsoft.com/office/2007/relationships/media" Target="file://localhost/syncteam/draft-training/phonics/day_1/October%20updates/PH_day1_presentation/ph.set_1_sounds.mpg" TargetMode="External"/><Relationship Id="rId5" Type="http://schemas.openxmlformats.org/officeDocument/2006/relationships/image" Target="../media/image17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uthmiskin.com/en/parents/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oxfordowl.co.uk/Reading/" TargetMode="External"/><Relationship Id="rId4" Type="http://schemas.openxmlformats.org/officeDocument/2006/relationships/hyperlink" Target="https://www.facebook.com/miskin.education" TargetMode="Externa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i="1" dirty="0" smtClean="0"/>
              <a:t>Read Write Inc. </a:t>
            </a:r>
            <a:r>
              <a:rPr lang="en-US" dirty="0" smtClean="0"/>
              <a:t>Phonics </a:t>
            </a:r>
            <a:br>
              <a:rPr lang="en-US" dirty="0" smtClean="0"/>
            </a:br>
            <a:r>
              <a:rPr lang="en-US" dirty="0" smtClean="0"/>
              <a:t>Parents’ Meeting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9078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  <a:defRPr/>
            </a:pPr>
            <a:r>
              <a:rPr lang="en-US" dirty="0" smtClean="0">
                <a:solidFill>
                  <a:schemeClr val="accent6"/>
                </a:solidFill>
                <a:latin typeface="Arial" charset="0"/>
                <a:ea typeface="ヒラギノ角ゴ ProN W3" charset="0"/>
                <a:cs typeface="ヒラギノ角ゴ ProN W3" charset="0"/>
              </a:rPr>
              <a:t>Teach </a:t>
            </a:r>
            <a:r>
              <a:rPr lang="en-US" dirty="0">
                <a:solidFill>
                  <a:schemeClr val="accent6"/>
                </a:solidFill>
                <a:latin typeface="Arial" charset="0"/>
                <a:ea typeface="ヒラギノ角ゴ ProN W3" charset="0"/>
                <a:cs typeface="ヒラギノ角ゴ ProN W3" charset="0"/>
              </a:rPr>
              <a:t>a child to read </a:t>
            </a:r>
          </a:p>
          <a:p>
            <a:pPr>
              <a:spcBef>
                <a:spcPct val="0"/>
              </a:spcBef>
              <a:defRPr/>
            </a:pPr>
            <a:r>
              <a:rPr lang="en-US" dirty="0">
                <a:solidFill>
                  <a:schemeClr val="accent6"/>
                </a:solidFill>
                <a:latin typeface="Arial" charset="0"/>
                <a:ea typeface="ヒラギノ角ゴ ProN W3" charset="0"/>
                <a:cs typeface="ヒラギノ角ゴ ProN W3" charset="0"/>
              </a:rPr>
              <a:t>and keep that child reading </a:t>
            </a:r>
            <a:r>
              <a:rPr lang="en-US" dirty="0" smtClean="0">
                <a:solidFill>
                  <a:schemeClr val="accent6"/>
                </a:solidFill>
                <a:latin typeface="Arial" charset="0"/>
                <a:ea typeface="ヒラギノ角ゴ ProN W3" charset="0"/>
                <a:cs typeface="ヒラギノ角ゴ ProN W3" charset="0"/>
              </a:rPr>
              <a:t>[and talking]</a:t>
            </a:r>
            <a:endParaRPr lang="en-US" dirty="0">
              <a:solidFill>
                <a:schemeClr val="accent6"/>
              </a:solidFill>
              <a:latin typeface="Arial" charset="0"/>
              <a:ea typeface="ヒラギノ角ゴ ProN W3" charset="0"/>
              <a:cs typeface="ヒラギノ角ゴ ProN W3" charset="0"/>
            </a:endParaRPr>
          </a:p>
          <a:p>
            <a:pPr>
              <a:spcBef>
                <a:spcPct val="0"/>
              </a:spcBef>
              <a:defRPr/>
            </a:pPr>
            <a:r>
              <a:rPr lang="en-US" dirty="0">
                <a:solidFill>
                  <a:schemeClr val="accent6"/>
                </a:solidFill>
                <a:latin typeface="Arial" charset="0"/>
                <a:ea typeface="ヒラギノ角ゴ ProN W3" charset="0"/>
                <a:cs typeface="ヒラギノ角ゴ ProN W3" charset="0"/>
              </a:rPr>
              <a:t>and we will change everything.</a:t>
            </a:r>
          </a:p>
          <a:p>
            <a:pPr>
              <a:defRPr/>
            </a:pPr>
            <a:endParaRPr lang="en-US" dirty="0">
              <a:solidFill>
                <a:schemeClr val="accent6"/>
              </a:solidFill>
              <a:latin typeface="Arial" charset="0"/>
              <a:ea typeface="ヒラギノ角ゴ ProN W3" charset="0"/>
              <a:cs typeface="ヒラギノ角ゴ ProN W3" charset="0"/>
            </a:endParaRPr>
          </a:p>
          <a:p>
            <a:pPr>
              <a:defRPr/>
            </a:pPr>
            <a:r>
              <a:rPr lang="en-US" b="1" dirty="0">
                <a:solidFill>
                  <a:schemeClr val="accent6"/>
                </a:solidFill>
                <a:latin typeface="Arial" charset="0"/>
                <a:ea typeface="ヒラギノ角ゴ ProN W3" charset="0"/>
                <a:cs typeface="ヒラギノ角ゴ ProN W3" charset="0"/>
              </a:rPr>
              <a:t>And I mean everything</a:t>
            </a:r>
            <a:r>
              <a:rPr lang="en-US" b="1" dirty="0" smtClean="0">
                <a:solidFill>
                  <a:schemeClr val="accent6"/>
                </a:solidFill>
                <a:latin typeface="Arial" charset="0"/>
                <a:ea typeface="ヒラギノ角ゴ ProN W3" charset="0"/>
                <a:cs typeface="ヒラギノ角ゴ ProN W3" charset="0"/>
              </a:rPr>
              <a:t>.</a:t>
            </a:r>
            <a:endParaRPr lang="en-US" dirty="0">
              <a:solidFill>
                <a:schemeClr val="accent6"/>
              </a:solidFill>
              <a:latin typeface="Arial" charset="0"/>
              <a:ea typeface="ヒラギノ角ゴ ProN W3" charset="0"/>
              <a:cs typeface="ヒラギノ角ゴ ProN W3" charset="0"/>
            </a:endParaRPr>
          </a:p>
          <a:p>
            <a:pPr>
              <a:spcBef>
                <a:spcPts val="1100"/>
              </a:spcBef>
              <a:defRPr/>
            </a:pPr>
            <a:endParaRPr lang="en-US" sz="4400" dirty="0">
              <a:solidFill>
                <a:schemeClr val="accent6"/>
              </a:solidFill>
              <a:latin typeface="Arial Unicode MS" charset="0"/>
              <a:ea typeface="ヒラギノ角ゴ ProN W3" charset="0"/>
              <a:cs typeface="Arial Unicode MS" charset="0"/>
              <a:sym typeface="Arial Unicode MS" charset="0"/>
            </a:endParaRPr>
          </a:p>
          <a:p>
            <a:pPr algn="r">
              <a:spcBef>
                <a:spcPts val="600"/>
              </a:spcBef>
              <a:defRPr/>
            </a:pPr>
            <a:r>
              <a:rPr lang="en-US" sz="2400" i="1" dirty="0">
                <a:solidFill>
                  <a:schemeClr val="accent6"/>
                </a:solidFill>
                <a:latin typeface="Arial" charset="0"/>
                <a:ea typeface="ヒラギノ角ゴ ProN W3" charset="0"/>
                <a:cs typeface="ヒラギノ角ゴ ProN W3" charset="0"/>
              </a:rPr>
              <a:t>Jeanette </a:t>
            </a:r>
            <a:r>
              <a:rPr lang="en-US" sz="2400" i="1" dirty="0" err="1">
                <a:solidFill>
                  <a:schemeClr val="accent6"/>
                </a:solidFill>
                <a:latin typeface="Arial" charset="0"/>
                <a:ea typeface="ヒラギノ角ゴ ProN W3" charset="0"/>
                <a:cs typeface="ヒラギノ角ゴ ProN W3" charset="0"/>
              </a:rPr>
              <a:t>Winterson</a:t>
            </a:r>
            <a:r>
              <a:rPr lang="en-US" sz="2400" i="1" dirty="0">
                <a:solidFill>
                  <a:schemeClr val="accent6"/>
                </a:solidFill>
                <a:latin typeface="Arial" charset="0"/>
                <a:ea typeface="ヒラギノ角ゴ ProN W3" charset="0"/>
                <a:cs typeface="ヒラギノ角ゴ ProN W3" charset="0"/>
              </a:rPr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9549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Callout 3"/>
          <p:cNvSpPr/>
          <p:nvPr/>
        </p:nvSpPr>
        <p:spPr>
          <a:xfrm>
            <a:off x="1496865" y="1320534"/>
            <a:ext cx="6120680" cy="3672408"/>
          </a:xfrm>
          <a:prstGeom prst="wedgeEllipse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2"/>
                </a:solidFill>
              </a:rPr>
              <a:t>Who is Read Write Inc. Phonics for? </a:t>
            </a:r>
            <a:endParaRPr lang="en-US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309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" charset="0"/>
              </a:rPr>
              <a:t>Read Write Inc. Phonics</a:t>
            </a:r>
            <a:endParaRPr lang="en-US" dirty="0">
              <a:latin typeface="Arial" charset="0"/>
            </a:endParaRPr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Font typeface="Arial"/>
              <a:buChar char="•"/>
            </a:pPr>
            <a:r>
              <a:rPr lang="en-US" dirty="0" smtClean="0">
                <a:latin typeface="Arial Unicode MS" charset="0"/>
              </a:rPr>
              <a:t>Nursery – Y2 (KS1)</a:t>
            </a:r>
          </a:p>
          <a:p>
            <a:endParaRPr lang="en-US" dirty="0">
              <a:latin typeface="Arial Unicode MS" charset="0"/>
            </a:endParaRPr>
          </a:p>
          <a:p>
            <a:pPr marL="457200" indent="-457200">
              <a:buFont typeface="Arial"/>
              <a:buChar char="•"/>
            </a:pPr>
            <a:r>
              <a:rPr lang="en-US" dirty="0">
                <a:latin typeface="Arial Unicode MS" charset="0"/>
              </a:rPr>
              <a:t>Older children who need </a:t>
            </a:r>
            <a:r>
              <a:rPr lang="en-US" dirty="0" smtClean="0">
                <a:latin typeface="Arial Unicode MS" charset="0"/>
              </a:rPr>
              <a:t>to</a:t>
            </a:r>
            <a:r>
              <a:rPr lang="ja-JP" altLang="en-US" dirty="0" smtClean="0">
                <a:latin typeface="Arial Unicode MS" charset="0"/>
              </a:rPr>
              <a:t>‘</a:t>
            </a:r>
            <a:r>
              <a:rPr lang="en-US" dirty="0">
                <a:latin typeface="Arial Unicode MS" charset="0"/>
              </a:rPr>
              <a:t>catch-up</a:t>
            </a:r>
            <a:r>
              <a:rPr lang="ja-JP" altLang="en-US" dirty="0">
                <a:latin typeface="Arial Unicode MS" charset="0"/>
              </a:rPr>
              <a:t>’</a:t>
            </a:r>
            <a:endParaRPr lang="en-US" dirty="0">
              <a:latin typeface="Arial Unicode MS" charset="0"/>
            </a:endParaRPr>
          </a:p>
          <a:p>
            <a:pPr marL="457200" indent="-457200">
              <a:buFont typeface="Arial"/>
              <a:buChar char="•"/>
            </a:pPr>
            <a:endParaRPr lang="en-US" dirty="0">
              <a:latin typeface="Arial Unicode MS" charset="0"/>
            </a:endParaRPr>
          </a:p>
          <a:p>
            <a:pPr marL="457200" indent="-457200">
              <a:buFont typeface="Arial"/>
              <a:buChar char="•"/>
            </a:pPr>
            <a:r>
              <a:rPr lang="en-US" dirty="0">
                <a:latin typeface="Arial Unicode MS" charset="0"/>
              </a:rPr>
              <a:t>Children new to English</a:t>
            </a:r>
          </a:p>
          <a:p>
            <a:pPr>
              <a:buFont typeface="Wingdings" charset="0"/>
              <a:buNone/>
            </a:pPr>
            <a:endParaRPr lang="en-US" dirty="0">
              <a:latin typeface="Arial Unicode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572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Callout 3"/>
          <p:cNvSpPr/>
          <p:nvPr/>
        </p:nvSpPr>
        <p:spPr>
          <a:xfrm>
            <a:off x="1403648" y="1196752"/>
            <a:ext cx="6120680" cy="3672408"/>
          </a:xfrm>
          <a:prstGeom prst="wedgeEllipse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2"/>
                </a:solidFill>
              </a:rPr>
              <a:t>What is Read Write Inc. Phonics? </a:t>
            </a:r>
            <a:endParaRPr lang="en-US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6723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Systematic approach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219653"/>
            <a:ext cx="8639175" cy="5040560"/>
          </a:xfrm>
        </p:spPr>
        <p:txBody>
          <a:bodyPr/>
          <a:lstStyle/>
          <a:p>
            <a:endParaRPr lang="en-US" dirty="0"/>
          </a:p>
          <a:p>
            <a:endParaRPr lang="en-US" dirty="0"/>
          </a:p>
        </p:txBody>
      </p:sp>
      <p:grpSp>
        <p:nvGrpSpPr>
          <p:cNvPr id="29" name="Group 28"/>
          <p:cNvGrpSpPr/>
          <p:nvPr/>
        </p:nvGrpSpPr>
        <p:grpSpPr>
          <a:xfrm>
            <a:off x="1156380" y="1698887"/>
            <a:ext cx="2098143" cy="2509018"/>
            <a:chOff x="743248" y="2088654"/>
            <a:chExt cx="2266950" cy="2710882"/>
          </a:xfrm>
        </p:grpSpPr>
        <p:sp>
          <p:nvSpPr>
            <p:cNvPr id="17" name="Rectangle 16"/>
            <p:cNvSpPr/>
            <p:nvPr/>
          </p:nvSpPr>
          <p:spPr>
            <a:xfrm rot="1578922">
              <a:off x="895106" y="3675586"/>
              <a:ext cx="725487" cy="112395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n</a:t>
              </a:r>
              <a:r>
                <a:rPr lang="en-GB" sz="4800" dirty="0" smtClean="0">
                  <a:solidFill>
                    <a:schemeClr val="tx1"/>
                  </a:solidFill>
                </a:rPr>
                <a:t> </a:t>
              </a:r>
              <a:endParaRPr lang="en-GB" sz="4800" dirty="0">
                <a:solidFill>
                  <a:schemeClr val="tx1"/>
                </a:solidFill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 rot="21327025">
              <a:off x="1424285" y="3264991"/>
              <a:ext cx="727075" cy="1122363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i</a:t>
              </a: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968798" y="2620466"/>
              <a:ext cx="725487" cy="112395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p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743248" y="2939554"/>
              <a:ext cx="725487" cy="112395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d</a:t>
              </a:r>
            </a:p>
          </p:txBody>
        </p:sp>
        <p:pic>
          <p:nvPicPr>
            <p:cNvPr id="21" name="Picture 29" descr="SpeedSoundM.jpg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21015261">
              <a:off x="819448" y="2137866"/>
              <a:ext cx="647700" cy="9652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pic>
          <p:nvPicPr>
            <p:cNvPr id="22" name="Picture 31" descr="SpeedSoundS.jpg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648" y="2564904"/>
              <a:ext cx="639762" cy="9906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pic>
          <p:nvPicPr>
            <p:cNvPr id="23" name="Picture 36" descr="SpeedSoundA.jpg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662277">
              <a:off x="2240260" y="2088654"/>
              <a:ext cx="633413" cy="86995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24" name="Rectangle 23"/>
            <p:cNvSpPr/>
            <p:nvPr/>
          </p:nvSpPr>
          <p:spPr>
            <a:xfrm rot="1935871">
              <a:off x="2284710" y="3228479"/>
              <a:ext cx="725488" cy="1122362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t</a:t>
              </a: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420778" y="1741706"/>
            <a:ext cx="3002823" cy="1221873"/>
            <a:chOff x="5179992" y="2034094"/>
            <a:chExt cx="3002823" cy="1221873"/>
          </a:xfrm>
        </p:grpSpPr>
        <p:sp>
          <p:nvSpPr>
            <p:cNvPr id="25" name="Text Box 12"/>
            <p:cNvSpPr txBox="1">
              <a:spLocks noChangeArrowheads="1"/>
            </p:cNvSpPr>
            <p:nvPr/>
          </p:nvSpPr>
          <p:spPr bwMode="auto">
            <a:xfrm rot="265183">
              <a:off x="5179992" y="2322235"/>
              <a:ext cx="1490663" cy="584776"/>
            </a:xfrm>
            <a:prstGeom prst="rect">
              <a:avLst/>
            </a:prstGeom>
            <a:solidFill>
              <a:srgbClr val="99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200" dirty="0" smtClean="0">
                  <a:latin typeface="+mn-lt"/>
                  <a:ea typeface="MS PGothic" pitchFamily="34" charset="-128"/>
                  <a:cs typeface="Gill Sans"/>
                </a:rPr>
                <a:t>mat</a:t>
              </a:r>
              <a:endParaRPr lang="en-US" sz="3200" dirty="0">
                <a:latin typeface="+mn-lt"/>
                <a:ea typeface="MS PGothic" pitchFamily="34" charset="-128"/>
                <a:cs typeface="Gill Sans"/>
              </a:endParaRPr>
            </a:p>
          </p:txBody>
        </p:sp>
        <p:sp>
          <p:nvSpPr>
            <p:cNvPr id="26" name="Text Box 12"/>
            <p:cNvSpPr txBox="1">
              <a:spLocks noChangeArrowheads="1"/>
            </p:cNvSpPr>
            <p:nvPr/>
          </p:nvSpPr>
          <p:spPr bwMode="auto">
            <a:xfrm rot="20122171">
              <a:off x="6130365" y="2671191"/>
              <a:ext cx="1490663" cy="584776"/>
            </a:xfrm>
            <a:prstGeom prst="rect">
              <a:avLst/>
            </a:prstGeom>
            <a:solidFill>
              <a:srgbClr val="99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200" dirty="0" smtClean="0">
                  <a:latin typeface="+mn-lt"/>
                  <a:ea typeface="MS PGothic" pitchFamily="34" charset="-128"/>
                  <a:cs typeface="Gill Sans"/>
                </a:rPr>
                <a:t>sad</a:t>
              </a:r>
              <a:endParaRPr lang="en-US" sz="3200" dirty="0">
                <a:latin typeface="+mn-lt"/>
                <a:ea typeface="MS PGothic" pitchFamily="34" charset="-128"/>
                <a:cs typeface="Gill Sans"/>
              </a:endParaRPr>
            </a:p>
          </p:txBody>
        </p:sp>
        <p:sp>
          <p:nvSpPr>
            <p:cNvPr id="27" name="Text Box 12"/>
            <p:cNvSpPr txBox="1">
              <a:spLocks noChangeArrowheads="1"/>
            </p:cNvSpPr>
            <p:nvPr/>
          </p:nvSpPr>
          <p:spPr bwMode="auto">
            <a:xfrm rot="265183">
              <a:off x="6692152" y="2034094"/>
              <a:ext cx="1490663" cy="584776"/>
            </a:xfrm>
            <a:prstGeom prst="rect">
              <a:avLst/>
            </a:prstGeom>
            <a:solidFill>
              <a:srgbClr val="99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200" dirty="0" smtClean="0">
                  <a:latin typeface="+mn-lt"/>
                  <a:ea typeface="MS PGothic" pitchFamily="34" charset="-128"/>
                  <a:cs typeface="Gill Sans"/>
                </a:rPr>
                <a:t>sat</a:t>
              </a:r>
              <a:endParaRPr lang="en-US" sz="3200" dirty="0">
                <a:latin typeface="+mn-lt"/>
                <a:ea typeface="MS PGothic" pitchFamily="34" charset="-128"/>
                <a:cs typeface="Gill Sans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926295" y="4403425"/>
            <a:ext cx="3189513" cy="1956775"/>
            <a:chOff x="1707744" y="4716562"/>
            <a:chExt cx="2997129" cy="1759883"/>
          </a:xfrm>
        </p:grpSpPr>
        <p:pic>
          <p:nvPicPr>
            <p:cNvPr id="40" name="Picture 28" descr="Tabthecat.jp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2926" y="4912971"/>
              <a:ext cx="991947" cy="650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Picture 33" descr="Tomthumb.jp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89525" y="5539479"/>
              <a:ext cx="1141184" cy="688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Picture 14" descr="Chips.jpg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1354" y="5183380"/>
              <a:ext cx="1078763" cy="760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79" descr="Lookout.jpg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1629" y="4899220"/>
              <a:ext cx="1009856" cy="5996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8" descr="C:\Users\Davina\Pictures\RWI\RedDittyBook.gif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13696" y="4716562"/>
              <a:ext cx="1050925" cy="698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48" descr="Toad.jpg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7744" y="5492745"/>
              <a:ext cx="1173610" cy="694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Picture 42" descr="Thejarofoil.jpg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81755" y="5897717"/>
              <a:ext cx="999197" cy="578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7530" y="3417621"/>
            <a:ext cx="2538885" cy="2538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439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Callout 3"/>
          <p:cNvSpPr/>
          <p:nvPr/>
        </p:nvSpPr>
        <p:spPr>
          <a:xfrm>
            <a:off x="1403648" y="1196752"/>
            <a:ext cx="6120680" cy="3672408"/>
          </a:xfrm>
          <a:prstGeom prst="wedgeEllipse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2"/>
                </a:solidFill>
              </a:rPr>
              <a:t>What is systematic phonics? </a:t>
            </a:r>
            <a:endParaRPr lang="en-US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215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Shape 233"/>
          <p:cNvSpPr txBox="1">
            <a:spLocks noGrp="1"/>
          </p:cNvSpPr>
          <p:nvPr>
            <p:ph type="title"/>
          </p:nvPr>
        </p:nvSpPr>
        <p:spPr>
          <a:xfrm>
            <a:off x="323528" y="260648"/>
            <a:ext cx="7478713" cy="86409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000" b="1" i="0" u="none" strike="noStrike" cap="none">
                <a:solidFill>
                  <a:srgbClr val="787878"/>
                </a:solidFill>
                <a:latin typeface="Arial"/>
                <a:ea typeface="Arial"/>
                <a:cs typeface="Arial"/>
                <a:sym typeface="Arial"/>
              </a:rPr>
              <a:t>Phonics</a:t>
            </a:r>
          </a:p>
        </p:txBody>
      </p:sp>
      <p:sp>
        <p:nvSpPr>
          <p:cNvPr id="234" name="Shape 234"/>
          <p:cNvSpPr txBox="1">
            <a:spLocks noGrp="1"/>
          </p:cNvSpPr>
          <p:nvPr>
            <p:ph type="body" idx="1"/>
          </p:nvPr>
        </p:nvSpPr>
        <p:spPr>
          <a:xfrm>
            <a:off x="323528" y="1196751"/>
            <a:ext cx="8639174" cy="504055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r>
              <a:rPr lang="en-US" sz="3200" b="0" i="0" u="none" strike="noStrike" cap="none" dirty="0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Sounds</a:t>
            </a:r>
          </a:p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endParaRPr sz="3200" b="0" i="0" u="none" strike="noStrike" cap="none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r>
              <a:rPr lang="en-US" sz="3200" i="0" u="none" strike="noStrike" cap="none" dirty="0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Graphemes</a:t>
            </a:r>
            <a:endParaRPr lang="en-US" sz="3200" i="0" u="none" strike="noStrike" cap="none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21888927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Pure Sounds</a:t>
            </a:r>
            <a:endParaRPr lang="en-US" dirty="0"/>
          </a:p>
        </p:txBody>
      </p:sp>
      <p:pic>
        <p:nvPicPr>
          <p:cNvPr id="3" name="ph.set_1_sounds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51520" y="1556792"/>
            <a:ext cx="8676456" cy="4473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65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3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English alphabetic code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/>
              <a:buChar char="•"/>
            </a:pPr>
            <a:r>
              <a:rPr lang="en-US" dirty="0" smtClean="0"/>
              <a:t>44 sounds</a:t>
            </a:r>
          </a:p>
          <a:p>
            <a:pPr marL="457200" indent="-457200">
              <a:buFont typeface="Arial"/>
              <a:buChar char="•"/>
            </a:pPr>
            <a:r>
              <a:rPr lang="en-US" dirty="0"/>
              <a:t>O</a:t>
            </a:r>
            <a:r>
              <a:rPr lang="en-US" dirty="0" smtClean="0"/>
              <a:t>ver 150+ graphemes</a:t>
            </a:r>
          </a:p>
          <a:p>
            <a:pPr marL="457200" indent="-457200">
              <a:buFont typeface="Arial"/>
              <a:buChar char="•"/>
            </a:pPr>
            <a:endParaRPr lang="en-US" dirty="0"/>
          </a:p>
          <a:p>
            <a:pPr marL="457200" indent="-457200">
              <a:buFont typeface="Arial"/>
              <a:buChar char="•"/>
            </a:pPr>
            <a:r>
              <a:rPr lang="en-US" dirty="0" smtClean="0"/>
              <a:t>One of the most complex alphabetic codes in the world.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994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Shape 254"/>
          <p:cNvSpPr txBox="1">
            <a:spLocks noGrp="1"/>
          </p:cNvSpPr>
          <p:nvPr>
            <p:ph type="title"/>
          </p:nvPr>
        </p:nvSpPr>
        <p:spPr>
          <a:xfrm>
            <a:off x="323528" y="260648"/>
            <a:ext cx="7478713" cy="86409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000" b="1" i="0" u="none" strike="noStrike" cap="none">
                <a:solidFill>
                  <a:srgbClr val="787878"/>
                </a:solidFill>
                <a:latin typeface="Arial"/>
                <a:ea typeface="Arial"/>
                <a:cs typeface="Arial"/>
                <a:sym typeface="Arial"/>
              </a:rPr>
              <a:t>Speed Sounds chart</a:t>
            </a:r>
          </a:p>
        </p:txBody>
      </p:sp>
      <p:pic>
        <p:nvPicPr>
          <p:cNvPr id="255" name="Shape 255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 l="-35034" r="-35034"/>
          <a:stretch/>
        </p:blipFill>
        <p:spPr>
          <a:xfrm>
            <a:off x="323528" y="1196751"/>
            <a:ext cx="8639174" cy="50405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27406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Oval Callout 3"/>
          <p:cNvSpPr/>
          <p:nvPr/>
        </p:nvSpPr>
        <p:spPr>
          <a:xfrm>
            <a:off x="1403648" y="1196752"/>
            <a:ext cx="6120680" cy="3672408"/>
          </a:xfrm>
          <a:prstGeom prst="wedgeEllipse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2"/>
                </a:solidFill>
              </a:rPr>
              <a:t>How does Read Write Inc. use phonics to teach reading? </a:t>
            </a:r>
            <a:endParaRPr lang="en-US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986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Simple Speed Sounds</a:t>
            </a:r>
            <a:endParaRPr lang="en-US" dirty="0"/>
          </a:p>
        </p:txBody>
      </p:sp>
      <p:pic>
        <p:nvPicPr>
          <p:cNvPr id="4" name="Picture 26"/>
          <p:cNvPicPr>
            <a:picLocks noGrp="1" noChangeAspect="1" noChangeArrowheads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0700" r="-30700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6178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Blending using Fred Talk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 rot="1578922">
            <a:off x="895107" y="3675586"/>
            <a:ext cx="725487" cy="112395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dirty="0">
                <a:solidFill>
                  <a:schemeClr val="tx1"/>
                </a:solidFill>
              </a:rPr>
              <a:t>n</a:t>
            </a:r>
            <a:r>
              <a:rPr lang="en-GB" sz="4800" dirty="0" smtClean="0">
                <a:solidFill>
                  <a:schemeClr val="tx1"/>
                </a:solidFill>
              </a:rPr>
              <a:t> </a:t>
            </a:r>
            <a:endParaRPr lang="en-GB" sz="4800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 rot="21327025">
            <a:off x="1424285" y="3264991"/>
            <a:ext cx="727075" cy="1122363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dirty="0">
                <a:solidFill>
                  <a:schemeClr val="tx1"/>
                </a:solidFill>
              </a:rPr>
              <a:t>i</a:t>
            </a:r>
          </a:p>
        </p:txBody>
      </p:sp>
      <p:sp>
        <p:nvSpPr>
          <p:cNvPr id="6" name="Rectangle 5"/>
          <p:cNvSpPr/>
          <p:nvPr/>
        </p:nvSpPr>
        <p:spPr>
          <a:xfrm>
            <a:off x="1968798" y="2620466"/>
            <a:ext cx="725487" cy="112395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7" name="Rectangle 6"/>
          <p:cNvSpPr/>
          <p:nvPr/>
        </p:nvSpPr>
        <p:spPr>
          <a:xfrm>
            <a:off x="743248" y="2939554"/>
            <a:ext cx="725487" cy="112395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dirty="0">
                <a:solidFill>
                  <a:schemeClr val="tx1"/>
                </a:solidFill>
              </a:rPr>
              <a:t>d</a:t>
            </a:r>
          </a:p>
        </p:txBody>
      </p:sp>
      <p:pic>
        <p:nvPicPr>
          <p:cNvPr id="8" name="Picture 29" descr="SpeedSoundM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015261">
            <a:off x="819448" y="2137866"/>
            <a:ext cx="647700" cy="965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9" name="Picture 31" descr="SpeedSoundS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3648" y="2564904"/>
            <a:ext cx="639762" cy="990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" name="Picture 36" descr="SpeedSoundA.jp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662277">
            <a:off x="2240260" y="2088654"/>
            <a:ext cx="633413" cy="8699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" name="Rectangle 10"/>
          <p:cNvSpPr/>
          <p:nvPr/>
        </p:nvSpPr>
        <p:spPr>
          <a:xfrm rot="1935871">
            <a:off x="2284710" y="3228479"/>
            <a:ext cx="725488" cy="1122362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dirty="0">
                <a:solidFill>
                  <a:schemeClr val="tx1"/>
                </a:solidFill>
              </a:rPr>
              <a:t>t</a:t>
            </a:r>
          </a:p>
        </p:txBody>
      </p:sp>
      <p:sp>
        <p:nvSpPr>
          <p:cNvPr id="12" name="Text Box 12"/>
          <p:cNvSpPr txBox="1">
            <a:spLocks noChangeArrowheads="1"/>
          </p:cNvSpPr>
          <p:nvPr/>
        </p:nvSpPr>
        <p:spPr bwMode="auto">
          <a:xfrm rot="265183">
            <a:off x="5026735" y="2868181"/>
            <a:ext cx="1490663" cy="584776"/>
          </a:xfrm>
          <a:prstGeom prst="rect">
            <a:avLst/>
          </a:prstGeom>
          <a:solidFill>
            <a:srgbClr val="99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200" dirty="0" smtClean="0">
                <a:latin typeface="+mn-lt"/>
                <a:ea typeface="MS PGothic" pitchFamily="34" charset="-128"/>
                <a:cs typeface="Gill Sans"/>
              </a:rPr>
              <a:t>mat</a:t>
            </a:r>
            <a:endParaRPr lang="en-US" sz="3200" dirty="0">
              <a:latin typeface="+mn-lt"/>
              <a:ea typeface="MS PGothic" pitchFamily="34" charset="-128"/>
              <a:cs typeface="Gill Sans"/>
            </a:endParaRPr>
          </a:p>
        </p:txBody>
      </p:sp>
      <p:sp>
        <p:nvSpPr>
          <p:cNvPr id="13" name="Text Box 12"/>
          <p:cNvSpPr txBox="1">
            <a:spLocks noChangeArrowheads="1"/>
          </p:cNvSpPr>
          <p:nvPr/>
        </p:nvSpPr>
        <p:spPr bwMode="auto">
          <a:xfrm rot="20122171">
            <a:off x="5790998" y="3308953"/>
            <a:ext cx="1490663" cy="584776"/>
          </a:xfrm>
          <a:prstGeom prst="rect">
            <a:avLst/>
          </a:prstGeom>
          <a:solidFill>
            <a:srgbClr val="99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200" dirty="0" smtClean="0">
                <a:latin typeface="+mn-lt"/>
                <a:ea typeface="MS PGothic" pitchFamily="34" charset="-128"/>
                <a:cs typeface="Gill Sans"/>
              </a:rPr>
              <a:t>sad</a:t>
            </a:r>
            <a:endParaRPr lang="en-US" sz="3200" dirty="0">
              <a:latin typeface="+mn-lt"/>
              <a:ea typeface="MS PGothic" pitchFamily="34" charset="-128"/>
              <a:cs typeface="Gill Sans"/>
            </a:endParaRP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 rot="265183">
            <a:off x="6538895" y="2580040"/>
            <a:ext cx="1490663" cy="584776"/>
          </a:xfrm>
          <a:prstGeom prst="rect">
            <a:avLst/>
          </a:prstGeom>
          <a:solidFill>
            <a:srgbClr val="99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200" dirty="0" smtClean="0">
                <a:latin typeface="+mn-lt"/>
                <a:ea typeface="MS PGothic" pitchFamily="34" charset="-128"/>
                <a:cs typeface="Gill Sans"/>
              </a:rPr>
              <a:t>sat</a:t>
            </a:r>
            <a:endParaRPr lang="en-US" sz="3200" dirty="0">
              <a:latin typeface="+mn-lt"/>
              <a:ea typeface="MS PGothic" pitchFamily="34" charset="-128"/>
              <a:cs typeface="Gill Sans"/>
            </a:endParaRPr>
          </a:p>
        </p:txBody>
      </p:sp>
    </p:spTree>
    <p:extLst>
      <p:ext uri="{BB962C8B-B14F-4D97-AF65-F5344CB8AC3E}">
        <p14:creationId xmlns:p14="http://schemas.microsoft.com/office/powerpoint/2010/main" val="1511227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Fred Talk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2602" b="-12602"/>
          <a:stretch>
            <a:fillRect/>
          </a:stretch>
        </p:blipFill>
        <p:spPr>
          <a:xfrm>
            <a:off x="2193495" y="1264312"/>
            <a:ext cx="4004653" cy="2336530"/>
          </a:xfrm>
        </p:spPr>
      </p:pic>
      <p:pic>
        <p:nvPicPr>
          <p:cNvPr id="5" name="Picture 2" descr="C:\Users\Davina\Pictures\RWI\feeding Fred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0658" y="3315889"/>
            <a:ext cx="3840162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ad6e35b3-6016-4de0-90f4-d6fdbf0a6584" descr="C319D583-5937-41E5-B44E-22D122061351@home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50818" y="3315889"/>
            <a:ext cx="3839633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002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Complex Speed Sounds chart		</a:t>
            </a:r>
            <a:endParaRPr lang="en-US" dirty="0"/>
          </a:p>
        </p:txBody>
      </p:sp>
      <p:pic>
        <p:nvPicPr>
          <p:cNvPr id="4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5034" r="-35034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1239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Storybooks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219653"/>
            <a:ext cx="8639175" cy="5040560"/>
          </a:xfrm>
        </p:spPr>
        <p:txBody>
          <a:bodyPr/>
          <a:lstStyle/>
          <a:p>
            <a:endParaRPr lang="en-US" dirty="0"/>
          </a:p>
          <a:p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1961585" y="1839671"/>
            <a:ext cx="4847365" cy="3661103"/>
            <a:chOff x="1707744" y="4716562"/>
            <a:chExt cx="2997129" cy="1759883"/>
          </a:xfrm>
        </p:grpSpPr>
        <p:pic>
          <p:nvPicPr>
            <p:cNvPr id="40" name="Picture 28" descr="Tabthecat.jp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2926" y="4912971"/>
              <a:ext cx="991947" cy="650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Picture 33" descr="Tomthumb.jp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89525" y="5539479"/>
              <a:ext cx="1141184" cy="688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Picture 14" descr="Chips.jp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1354" y="5183380"/>
              <a:ext cx="1078763" cy="760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79" descr="Lookout.jp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1629" y="4899220"/>
              <a:ext cx="1009856" cy="5996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8" descr="C:\Users\Davina\Pictures\RWI\RedDittyBook.gif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13696" y="4716562"/>
              <a:ext cx="1050925" cy="698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48" descr="Toad.jpg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7744" y="5492745"/>
              <a:ext cx="1173610" cy="694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Picture 42" descr="Thejarofoil.jpg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81755" y="5897717"/>
              <a:ext cx="999197" cy="578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09061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Oval Callout 3"/>
          <p:cNvSpPr/>
          <p:nvPr/>
        </p:nvSpPr>
        <p:spPr>
          <a:xfrm>
            <a:off x="1403648" y="1196752"/>
            <a:ext cx="6120680" cy="3672408"/>
          </a:xfrm>
          <a:prstGeom prst="wedgeEllipse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2"/>
                </a:solidFill>
              </a:rPr>
              <a:t>How does Read Write Inc. teach spelling? </a:t>
            </a:r>
            <a:endParaRPr lang="en-US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397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Fred Fingers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8545" r="-7854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44918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Oval Callout 3"/>
          <p:cNvSpPr/>
          <p:nvPr/>
        </p:nvSpPr>
        <p:spPr>
          <a:xfrm>
            <a:off x="1403648" y="1196752"/>
            <a:ext cx="6120680" cy="3672408"/>
          </a:xfrm>
          <a:prstGeom prst="wedgeEllipse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2"/>
                </a:solidFill>
              </a:rPr>
              <a:t>What should my child read at home? </a:t>
            </a:r>
            <a:endParaRPr lang="en-US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411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Oval Callout 3"/>
          <p:cNvSpPr/>
          <p:nvPr/>
        </p:nvSpPr>
        <p:spPr>
          <a:xfrm>
            <a:off x="1496864" y="1196752"/>
            <a:ext cx="6120680" cy="3672408"/>
          </a:xfrm>
          <a:prstGeom prst="wedgeEllipse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2"/>
                </a:solidFill>
              </a:rPr>
              <a:t>How can I help at home? </a:t>
            </a:r>
            <a:endParaRPr lang="en-US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8173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Storytime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lnSpc>
                <a:spcPct val="100000"/>
              </a:lnSpc>
              <a:buFont typeface="Arial"/>
              <a:buChar char="•"/>
            </a:pPr>
            <a:r>
              <a:rPr lang="en-GB" dirty="0" smtClean="0">
                <a:latin typeface="Arial" charset="0"/>
              </a:rPr>
              <a:t>Read</a:t>
            </a:r>
            <a:r>
              <a:rPr lang="en-GB" b="1" dirty="0" smtClean="0">
                <a:latin typeface="Arial" charset="0"/>
              </a:rPr>
              <a:t> </a:t>
            </a:r>
            <a:r>
              <a:rPr lang="en-GB" i="1" dirty="0">
                <a:latin typeface="Arial" charset="0"/>
              </a:rPr>
              <a:t>to</a:t>
            </a:r>
            <a:r>
              <a:rPr lang="en-GB" dirty="0">
                <a:latin typeface="Arial" charset="0"/>
              </a:rPr>
              <a:t> your </a:t>
            </a:r>
            <a:r>
              <a:rPr lang="en-GB" dirty="0" smtClean="0">
                <a:latin typeface="Arial" charset="0"/>
              </a:rPr>
              <a:t>children</a:t>
            </a:r>
          </a:p>
          <a:p>
            <a:pPr marL="457200" indent="-457200">
              <a:lnSpc>
                <a:spcPct val="100000"/>
              </a:lnSpc>
              <a:buFont typeface="Arial"/>
              <a:buChar char="•"/>
            </a:pPr>
            <a:r>
              <a:rPr lang="en-GB" dirty="0" smtClean="0">
                <a:latin typeface="Arial" charset="0"/>
              </a:rPr>
              <a:t>Ask </a:t>
            </a:r>
            <a:r>
              <a:rPr lang="en-GB" dirty="0">
                <a:latin typeface="Arial" charset="0"/>
              </a:rPr>
              <a:t>lots of </a:t>
            </a:r>
            <a:r>
              <a:rPr lang="en-GB" dirty="0" smtClean="0">
                <a:latin typeface="Arial" charset="0"/>
              </a:rPr>
              <a:t>questions and share opinions</a:t>
            </a:r>
          </a:p>
          <a:p>
            <a:pPr marL="457200" indent="-457200">
              <a:lnSpc>
                <a:spcPct val="100000"/>
              </a:lnSpc>
              <a:buFont typeface="Arial"/>
              <a:buChar char="•"/>
            </a:pPr>
            <a:endParaRPr lang="en-GB" dirty="0">
              <a:latin typeface="Arial" charset="0"/>
            </a:endParaRPr>
          </a:p>
          <a:p>
            <a:pPr>
              <a:lnSpc>
                <a:spcPct val="100000"/>
              </a:lnSpc>
            </a:pPr>
            <a:endParaRPr lang="en-GB" dirty="0" smtClean="0">
              <a:latin typeface="Arial" charset="0"/>
            </a:endParaRPr>
          </a:p>
          <a:p>
            <a:r>
              <a:rPr lang="en-GB" dirty="0" smtClean="0"/>
              <a:t>You're </a:t>
            </a:r>
            <a:r>
              <a:rPr lang="en-GB" dirty="0"/>
              <a:t>never too old, too wacky, too wild, to pick up a book and read to a child</a:t>
            </a:r>
            <a:r>
              <a:rPr lang="en-GB" dirty="0" smtClean="0"/>
              <a:t>.</a:t>
            </a:r>
            <a:endParaRPr lang="en-GB" dirty="0"/>
          </a:p>
          <a:p>
            <a:pPr algn="r"/>
            <a:r>
              <a:rPr lang="en-US" sz="2800" i="1" dirty="0" err="1"/>
              <a:t>Dr</a:t>
            </a:r>
            <a:r>
              <a:rPr lang="en-US" sz="2800" i="1" dirty="0"/>
              <a:t> Seuss</a:t>
            </a:r>
          </a:p>
          <a:p>
            <a:endParaRPr lang="en-GB" dirty="0" smtClean="0"/>
          </a:p>
          <a:p>
            <a:endParaRPr lang="en-GB" dirty="0" smtClean="0"/>
          </a:p>
          <a:p>
            <a:r>
              <a:rPr lang="en-US" dirty="0"/>
              <a:t> </a:t>
            </a:r>
            <a:endParaRPr lang="en-GB" dirty="0"/>
          </a:p>
          <a:p>
            <a:pPr>
              <a:lnSpc>
                <a:spcPct val="100000"/>
              </a:lnSpc>
            </a:pPr>
            <a:endParaRPr lang="en-GB" dirty="0">
              <a:latin typeface="Arial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8063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 smtClean="0">
                <a:latin typeface="Arial" charset="0"/>
              </a:rPr>
              <a:t>Talking</a:t>
            </a:r>
            <a:endParaRPr lang="en-GB" dirty="0">
              <a:latin typeface="Arial" charset="0"/>
            </a:endParaRPr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>
          <a:xfrm>
            <a:off x="323528" y="1227994"/>
            <a:ext cx="8229600" cy="4559300"/>
          </a:xfrm>
        </p:spPr>
        <p:txBody>
          <a:bodyPr>
            <a:noAutofit/>
          </a:bodyPr>
          <a:lstStyle/>
          <a:p>
            <a:pPr eaLnBrk="1" hangingPunct="1"/>
            <a:r>
              <a:rPr lang="en-GB" sz="2800" b="1" dirty="0" smtClean="0">
                <a:latin typeface="Arial" charset="0"/>
              </a:rPr>
              <a:t>Talk </a:t>
            </a:r>
            <a:r>
              <a:rPr lang="en-GB" sz="2800" dirty="0">
                <a:latin typeface="Arial" charset="0"/>
              </a:rPr>
              <a:t>to your child as much as possible and ‘</a:t>
            </a:r>
            <a:r>
              <a:rPr lang="en-GB" sz="2800" dirty="0" smtClean="0">
                <a:latin typeface="Arial" charset="0"/>
              </a:rPr>
              <a:t>feed’ </a:t>
            </a:r>
            <a:r>
              <a:rPr lang="en-GB" sz="2800" dirty="0">
                <a:latin typeface="Arial" charset="0"/>
              </a:rPr>
              <a:t>them new and </a:t>
            </a:r>
            <a:r>
              <a:rPr lang="en-GB" sz="2800" dirty="0" smtClean="0">
                <a:latin typeface="Arial" charset="0"/>
              </a:rPr>
              <a:t>ambitious vocabulary.</a:t>
            </a:r>
            <a:endParaRPr lang="en-GB" sz="2800" dirty="0">
              <a:latin typeface="Arial" charset="0"/>
            </a:endParaRPr>
          </a:p>
          <a:p>
            <a:pPr eaLnBrk="1" hangingPunct="1"/>
            <a:endParaRPr lang="en-GB" sz="2800" dirty="0">
              <a:latin typeface="Arial" charset="0"/>
            </a:endParaRPr>
          </a:p>
          <a:p>
            <a:pPr eaLnBrk="1" hangingPunct="1">
              <a:buFont typeface="Wingdings" charset="0"/>
              <a:buNone/>
            </a:pPr>
            <a:r>
              <a:rPr lang="en-GB" sz="2800" dirty="0">
                <a:latin typeface="Arial" charset="0"/>
              </a:rPr>
              <a:t>“Let’s </a:t>
            </a:r>
            <a:r>
              <a:rPr lang="en-GB" sz="2800" dirty="0">
                <a:solidFill>
                  <a:srgbClr val="FF0000"/>
                </a:solidFill>
                <a:latin typeface="Arial" charset="0"/>
              </a:rPr>
              <a:t>eat</a:t>
            </a:r>
            <a:r>
              <a:rPr lang="en-GB" sz="2800" dirty="0">
                <a:latin typeface="Arial" charset="0"/>
              </a:rPr>
              <a:t> our lunch now.”</a:t>
            </a:r>
          </a:p>
          <a:p>
            <a:pPr eaLnBrk="1" hangingPunct="1">
              <a:buFont typeface="Wingdings" charset="0"/>
              <a:buNone/>
            </a:pPr>
            <a:r>
              <a:rPr lang="en-GB" sz="2800" dirty="0">
                <a:latin typeface="Arial" charset="0"/>
              </a:rPr>
              <a:t>“Let’s </a:t>
            </a:r>
            <a:r>
              <a:rPr lang="en-GB" sz="2800" dirty="0">
                <a:solidFill>
                  <a:srgbClr val="33CC33"/>
                </a:solidFill>
                <a:latin typeface="Arial" charset="0"/>
              </a:rPr>
              <a:t>munch</a:t>
            </a:r>
            <a:r>
              <a:rPr lang="en-GB" sz="2800" dirty="0">
                <a:latin typeface="Arial" charset="0"/>
              </a:rPr>
              <a:t>  our lunch now.”</a:t>
            </a:r>
          </a:p>
          <a:p>
            <a:pPr eaLnBrk="1" hangingPunct="1">
              <a:buFont typeface="Wingdings" charset="0"/>
              <a:buNone/>
            </a:pPr>
            <a:r>
              <a:rPr lang="en-GB" sz="2800" dirty="0">
                <a:latin typeface="Arial" charset="0"/>
              </a:rPr>
              <a:t>“Let’s </a:t>
            </a:r>
            <a:r>
              <a:rPr lang="en-GB" sz="2800" dirty="0">
                <a:solidFill>
                  <a:srgbClr val="7030A0"/>
                </a:solidFill>
                <a:latin typeface="Arial" charset="0"/>
              </a:rPr>
              <a:t>scoff </a:t>
            </a:r>
            <a:r>
              <a:rPr lang="en-GB" sz="2800" dirty="0">
                <a:latin typeface="Arial" charset="0"/>
              </a:rPr>
              <a:t>our lunch now.”</a:t>
            </a:r>
          </a:p>
          <a:p>
            <a:pPr eaLnBrk="1" hangingPunct="1">
              <a:buFont typeface="Wingdings" charset="0"/>
              <a:buNone/>
            </a:pPr>
            <a:r>
              <a:rPr lang="en-GB" sz="2800" dirty="0">
                <a:latin typeface="Arial" charset="0"/>
              </a:rPr>
              <a:t>“Let’s </a:t>
            </a:r>
            <a:r>
              <a:rPr lang="en-GB" sz="2800" dirty="0">
                <a:solidFill>
                  <a:srgbClr val="00B0F0"/>
                </a:solidFill>
                <a:latin typeface="Arial" charset="0"/>
              </a:rPr>
              <a:t>devour</a:t>
            </a:r>
            <a:r>
              <a:rPr lang="en-GB" sz="2800" dirty="0">
                <a:solidFill>
                  <a:srgbClr val="434343"/>
                </a:solidFill>
                <a:latin typeface="Arial" charset="0"/>
              </a:rPr>
              <a:t> </a:t>
            </a:r>
            <a:r>
              <a:rPr lang="en-GB" sz="2800" dirty="0">
                <a:latin typeface="Arial" charset="0"/>
              </a:rPr>
              <a:t>our lunch now!</a:t>
            </a:r>
            <a:r>
              <a:rPr lang="en-GB" sz="2800" dirty="0" smtClean="0">
                <a:latin typeface="Arial" charset="0"/>
              </a:rPr>
              <a:t>”</a:t>
            </a:r>
            <a:endParaRPr lang="en-GB" sz="2800" dirty="0">
              <a:latin typeface="Arial" charset="0"/>
            </a:endParaRPr>
          </a:p>
          <a:p>
            <a:pPr eaLnBrk="1" hangingPunct="1">
              <a:buFont typeface="Wingdings" charset="0"/>
              <a:buNone/>
            </a:pPr>
            <a:endParaRPr lang="en-GB" sz="2800" dirty="0">
              <a:latin typeface="Arial" charset="0"/>
            </a:endParaRPr>
          </a:p>
          <a:p>
            <a:pPr eaLnBrk="1" hangingPunct="1">
              <a:buFont typeface="Wingdings" charset="0"/>
              <a:buNone/>
            </a:pPr>
            <a:r>
              <a:rPr lang="en-GB" sz="2800" dirty="0">
                <a:latin typeface="Arial" charset="0"/>
              </a:rPr>
              <a:t>You’re looking ... not just... but...</a:t>
            </a:r>
          </a:p>
          <a:p>
            <a:pPr eaLnBrk="1" hangingPunct="1">
              <a:buFont typeface="Wingdings" charset="0"/>
              <a:buNone/>
            </a:pPr>
            <a:endParaRPr lang="en-GB" sz="2800" dirty="0">
              <a:latin typeface="Arial" charset="0"/>
            </a:endParaRPr>
          </a:p>
          <a:p>
            <a:pPr eaLnBrk="1" hangingPunct="1">
              <a:buFont typeface="Wingdings" charset="0"/>
              <a:buNone/>
            </a:pPr>
            <a:endParaRPr lang="en-GB" sz="2800" dirty="0">
              <a:latin typeface="Arial" charset="0"/>
            </a:endParaRPr>
          </a:p>
          <a:p>
            <a:pPr eaLnBrk="1" hangingPunct="1">
              <a:buFont typeface="Wingdings" charset="0"/>
              <a:buNone/>
            </a:pPr>
            <a:endParaRPr lang="en-GB" sz="2800" dirty="0">
              <a:latin typeface="Arial" charset="0"/>
            </a:endParaRPr>
          </a:p>
          <a:p>
            <a:pPr eaLnBrk="1" hangingPunct="1">
              <a:buFont typeface="Wingdings" charset="0"/>
              <a:buNone/>
            </a:pPr>
            <a:endParaRPr lang="en-GB" sz="2800" dirty="0">
              <a:latin typeface="Arial" charset="0"/>
            </a:endParaRPr>
          </a:p>
          <a:p>
            <a:pPr eaLnBrk="1" hangingPunct="1">
              <a:buFont typeface="Wingdings" charset="0"/>
              <a:buNone/>
            </a:pPr>
            <a:endParaRPr lang="en-GB" sz="28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748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 smtClean="0">
                <a:latin typeface="Arial" charset="0"/>
              </a:rPr>
              <a:t>Vocabulary</a:t>
            </a:r>
            <a:endParaRPr lang="en-GB" dirty="0">
              <a:latin typeface="Arial" charset="0"/>
            </a:endParaRP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323528" y="1199301"/>
            <a:ext cx="8229600" cy="4643437"/>
          </a:xfrm>
        </p:spPr>
        <p:txBody>
          <a:bodyPr/>
          <a:lstStyle/>
          <a:p>
            <a:pPr eaLnBrk="1" hangingPunct="1"/>
            <a:r>
              <a:rPr lang="en-GB" sz="2800" dirty="0" smtClean="0">
                <a:latin typeface="Arial" charset="0"/>
              </a:rPr>
              <a:t>Enrich </a:t>
            </a:r>
            <a:r>
              <a:rPr lang="en-GB" sz="2800" dirty="0">
                <a:latin typeface="Arial" charset="0"/>
              </a:rPr>
              <a:t>conversations through description:</a:t>
            </a:r>
          </a:p>
          <a:p>
            <a:pPr eaLnBrk="1" hangingPunct="1">
              <a:buFont typeface="Wingdings" charset="0"/>
              <a:buNone/>
            </a:pPr>
            <a:endParaRPr lang="en-GB" sz="2400" dirty="0">
              <a:latin typeface="Arial" charset="0"/>
            </a:endParaRPr>
          </a:p>
          <a:p>
            <a:pPr eaLnBrk="1" hangingPunct="1">
              <a:buFont typeface="Wingdings" charset="0"/>
              <a:buNone/>
            </a:pPr>
            <a:r>
              <a:rPr lang="en-GB" sz="2400" i="1" dirty="0">
                <a:latin typeface="Arial" charset="0"/>
              </a:rPr>
              <a:t>“Look at that rain. It looks like little diamonds sparkling on the window pane!”</a:t>
            </a:r>
          </a:p>
          <a:p>
            <a:pPr eaLnBrk="1" hangingPunct="1"/>
            <a:endParaRPr lang="en-GB" sz="2400" dirty="0">
              <a:latin typeface="Arial" charset="0"/>
            </a:endParaRPr>
          </a:p>
          <a:p>
            <a:pPr eaLnBrk="1" hangingPunct="1"/>
            <a:r>
              <a:rPr lang="en-GB" sz="2400" dirty="0" smtClean="0">
                <a:latin typeface="Arial" charset="0"/>
              </a:rPr>
              <a:t>Have </a:t>
            </a:r>
            <a:r>
              <a:rPr lang="en-GB" sz="2400" dirty="0">
                <a:latin typeface="Arial" charset="0"/>
              </a:rPr>
              <a:t>fun with words and language. </a:t>
            </a:r>
          </a:p>
          <a:p>
            <a:pPr eaLnBrk="1" hangingPunct="1">
              <a:buFont typeface="Wingdings" charset="0"/>
              <a:buNone/>
            </a:pPr>
            <a:endParaRPr lang="en-GB" sz="2400" dirty="0">
              <a:latin typeface="Arial" charset="0"/>
            </a:endParaRPr>
          </a:p>
          <a:p>
            <a:pPr eaLnBrk="1" hangingPunct="1">
              <a:buFont typeface="Wingdings" charset="0"/>
              <a:buNone/>
            </a:pPr>
            <a:r>
              <a:rPr lang="en-GB" sz="2400" i="1" dirty="0">
                <a:latin typeface="Arial" charset="0"/>
              </a:rPr>
              <a:t>“I’m as hot as a spud in a cooking pot!”</a:t>
            </a:r>
          </a:p>
          <a:p>
            <a:pPr eaLnBrk="1" hangingPunct="1"/>
            <a:endParaRPr lang="en-GB" sz="2400" dirty="0">
              <a:latin typeface="Arial" charset="0"/>
            </a:endParaRPr>
          </a:p>
          <a:p>
            <a:pPr eaLnBrk="1" hangingPunct="1"/>
            <a:r>
              <a:rPr lang="en-GB" sz="2800" dirty="0" smtClean="0">
                <a:latin typeface="Arial" charset="0"/>
              </a:rPr>
              <a:t>Praise </a:t>
            </a:r>
            <a:r>
              <a:rPr lang="en-GB" sz="2800" dirty="0">
                <a:latin typeface="Arial" charset="0"/>
              </a:rPr>
              <a:t>your child for using new words or interesting phrases</a:t>
            </a:r>
          </a:p>
          <a:p>
            <a:pPr eaLnBrk="1" hangingPunct="1">
              <a:buFont typeface="Wingdings" charset="0"/>
              <a:buNone/>
            </a:pPr>
            <a:endParaRPr lang="en-GB" sz="2400" dirty="0">
              <a:latin typeface="Arial" charset="0"/>
            </a:endParaRPr>
          </a:p>
          <a:p>
            <a:pPr eaLnBrk="1" hangingPunct="1">
              <a:buFont typeface="Wingdings" charset="0"/>
              <a:buNone/>
            </a:pPr>
            <a:endParaRPr lang="en-GB" sz="2400" dirty="0">
              <a:latin typeface="Arial" charset="0"/>
            </a:endParaRPr>
          </a:p>
          <a:p>
            <a:pPr eaLnBrk="1" hangingPunct="1">
              <a:buFont typeface="Wingdings" charset="0"/>
              <a:buNone/>
            </a:pPr>
            <a:endParaRPr lang="en-GB" sz="2400" dirty="0">
              <a:latin typeface="Arial" charset="0"/>
            </a:endParaRPr>
          </a:p>
          <a:p>
            <a:pPr eaLnBrk="1" hangingPunct="1">
              <a:buFont typeface="Wingdings" charset="0"/>
              <a:buNone/>
            </a:pPr>
            <a:endParaRPr lang="en-GB" sz="24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5541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 Write Inc. lessons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Support how your child is learning to read and spell in school.</a:t>
            </a:r>
          </a:p>
          <a:p>
            <a:pPr marL="457200" indent="-457200">
              <a:buFont typeface="Arial"/>
              <a:buChar char="•"/>
            </a:pPr>
            <a:endParaRPr lang="en-US" dirty="0" smtClean="0"/>
          </a:p>
          <a:p>
            <a:pPr marL="457200" indent="-457200">
              <a:buFont typeface="Arial"/>
              <a:buChar char="•"/>
            </a:pPr>
            <a:r>
              <a:rPr lang="en-US" dirty="0" smtClean="0"/>
              <a:t>Pure sounds</a:t>
            </a:r>
          </a:p>
          <a:p>
            <a:pPr marL="457200" indent="-457200">
              <a:buFont typeface="Arial"/>
              <a:buChar char="•"/>
            </a:pPr>
            <a:endParaRPr lang="en-US" dirty="0"/>
          </a:p>
          <a:p>
            <a:pPr marL="457200" indent="-457200">
              <a:buFont typeface="Arial"/>
              <a:buChar char="•"/>
            </a:pPr>
            <a:r>
              <a:rPr lang="en-US" dirty="0" smtClean="0"/>
              <a:t>Fred Talk</a:t>
            </a:r>
          </a:p>
          <a:p>
            <a:pPr marL="457200" indent="-457200">
              <a:buFont typeface="Arial"/>
              <a:buChar char="•"/>
            </a:pPr>
            <a:endParaRPr lang="en-US" dirty="0"/>
          </a:p>
          <a:p>
            <a:pPr marL="457200" indent="-457200">
              <a:buFont typeface="Arial"/>
              <a:buChar char="•"/>
            </a:pPr>
            <a:r>
              <a:rPr lang="en-US" dirty="0" smtClean="0"/>
              <a:t>Fred </a:t>
            </a:r>
            <a:r>
              <a:rPr lang="en-US" dirty="0"/>
              <a:t>F</a:t>
            </a:r>
            <a:r>
              <a:rPr lang="en-US" dirty="0" smtClean="0"/>
              <a:t>ingers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6694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Online resources available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Ruth Miskin Parents’ Page:</a:t>
            </a:r>
          </a:p>
          <a:p>
            <a:r>
              <a:rPr lang="en-US" dirty="0">
                <a:hlinkClick r:id="rId3"/>
              </a:rPr>
              <a:t>http://www.ruthmiskin.com/en/parents</a:t>
            </a:r>
            <a:r>
              <a:rPr lang="en-US" dirty="0" smtClean="0">
                <a:hlinkClick r:id="rId3"/>
              </a:rPr>
              <a:t>/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Ruth Miskin Facebook:</a:t>
            </a:r>
          </a:p>
          <a:p>
            <a:r>
              <a:rPr lang="en-US" dirty="0">
                <a:hlinkClick r:id="rId4"/>
              </a:rPr>
              <a:t>https://www.facebook.com/</a:t>
            </a:r>
            <a:r>
              <a:rPr lang="en-US" dirty="0" smtClean="0">
                <a:hlinkClick r:id="rId4"/>
              </a:rPr>
              <a:t>miskin.education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Free e-books for home reading:</a:t>
            </a:r>
          </a:p>
          <a:p>
            <a:r>
              <a:rPr lang="en-US" dirty="0">
                <a:hlinkClick r:id="rId5"/>
              </a:rPr>
              <a:t>http://www.oxfordowl.co.uk/Reading</a:t>
            </a:r>
            <a:r>
              <a:rPr lang="en-US" dirty="0" smtClean="0">
                <a:hlinkClick r:id="rId5"/>
              </a:rPr>
              <a:t>/</a:t>
            </a:r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0024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Any other questions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9518" b="-1951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295433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9"/>
            <a:ext cx="8543734" cy="8640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en-US" dirty="0" smtClean="0">
                <a:solidFill>
                  <a:srgbClr val="5A5A5A"/>
                </a:solidFill>
                <a:latin typeface="Arial" charset="0"/>
              </a:rPr>
              <a:t>Reading </a:t>
            </a:r>
            <a:r>
              <a:rPr lang="en-US" dirty="0">
                <a:solidFill>
                  <a:srgbClr val="5A5A5A"/>
                </a:solidFill>
                <a:latin typeface="Arial" charset="0"/>
              </a:rPr>
              <a:t>feeds the imagination, it expands </a:t>
            </a:r>
          </a:p>
          <a:p>
            <a:r>
              <a:rPr lang="en-US" dirty="0">
                <a:solidFill>
                  <a:srgbClr val="5A5A5A"/>
                </a:solidFill>
                <a:latin typeface="Arial" charset="0"/>
              </a:rPr>
              <a:t>horizons and offers new and exciting ways of </a:t>
            </a:r>
          </a:p>
          <a:p>
            <a:r>
              <a:rPr lang="en-US" dirty="0">
                <a:solidFill>
                  <a:srgbClr val="5A5A5A"/>
                </a:solidFill>
                <a:latin typeface="Arial" charset="0"/>
              </a:rPr>
              <a:t>seeing and making sense of our lives and of </a:t>
            </a:r>
          </a:p>
          <a:p>
            <a:r>
              <a:rPr lang="en-US" dirty="0">
                <a:solidFill>
                  <a:srgbClr val="5A5A5A"/>
                </a:solidFill>
                <a:latin typeface="Arial" charset="0"/>
              </a:rPr>
              <a:t>the world around us</a:t>
            </a:r>
            <a:r>
              <a:rPr lang="en-US" dirty="0" smtClean="0">
                <a:solidFill>
                  <a:srgbClr val="5A5A5A"/>
                </a:solidFill>
                <a:latin typeface="Arial" charset="0"/>
              </a:rPr>
              <a:t>.</a:t>
            </a:r>
            <a:endParaRPr lang="en-GB" altLang="ja-JP" dirty="0">
              <a:solidFill>
                <a:srgbClr val="5A5A5A"/>
              </a:solidFill>
              <a:latin typeface="Arial" charset="0"/>
              <a:cs typeface="ＭＳ Ｐゴシック" charset="0"/>
            </a:endParaRPr>
          </a:p>
          <a:p>
            <a:pPr algn="r">
              <a:lnSpc>
                <a:spcPct val="80000"/>
              </a:lnSpc>
            </a:pPr>
            <a:r>
              <a:rPr lang="en-US" sz="2400" i="1" dirty="0" smtClean="0">
                <a:latin typeface="Arial" charset="0"/>
              </a:rPr>
              <a:t>Michael </a:t>
            </a:r>
            <a:r>
              <a:rPr lang="en-US" sz="2400" i="1" dirty="0" err="1">
                <a:latin typeface="Arial" charset="0"/>
              </a:rPr>
              <a:t>Morpurgo</a:t>
            </a:r>
            <a:r>
              <a:rPr lang="en-US" sz="2400" i="1" dirty="0">
                <a:latin typeface="Arial" charset="0"/>
              </a:rPr>
              <a:t> </a:t>
            </a:r>
            <a:endParaRPr lang="en-GB" sz="2800" i="1" dirty="0">
              <a:latin typeface="Arial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0645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EW Phonics Template">
  <a:themeElements>
    <a:clrScheme name="Custom 4">
      <a:dk1>
        <a:srgbClr val="2D2D2D"/>
      </a:dk1>
      <a:lt1>
        <a:sysClr val="window" lastClr="FFFFFF"/>
      </a:lt1>
      <a:dk2>
        <a:srgbClr val="5A5A5A"/>
      </a:dk2>
      <a:lt2>
        <a:srgbClr val="EEECE1"/>
      </a:lt2>
      <a:accent1>
        <a:srgbClr val="FFC000"/>
      </a:accent1>
      <a:accent2>
        <a:srgbClr val="FFD200"/>
      </a:accent2>
      <a:accent3>
        <a:srgbClr val="CF9C00"/>
      </a:accent3>
      <a:accent4>
        <a:srgbClr val="A0A0A0"/>
      </a:accent4>
      <a:accent5>
        <a:srgbClr val="787878"/>
      </a:accent5>
      <a:accent6>
        <a:srgbClr val="5A5A5A"/>
      </a:accent6>
      <a:hlink>
        <a:srgbClr val="CF9C00"/>
      </a:hlink>
      <a:folHlink>
        <a:srgbClr val="787878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Presentation1.potx</Template>
  <TotalTime>427</TotalTime>
  <Words>1746</Words>
  <Application>Microsoft Office PowerPoint</Application>
  <PresentationFormat>On-screen Show (4:3)</PresentationFormat>
  <Paragraphs>235</Paragraphs>
  <Slides>28</Slides>
  <Notes>27</Notes>
  <HiddenSlides>0</HiddenSlides>
  <MMClips>1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40" baseType="lpstr">
      <vt:lpstr>MS PGothic</vt:lpstr>
      <vt:lpstr>MS PGothic</vt:lpstr>
      <vt:lpstr>Arial</vt:lpstr>
      <vt:lpstr>Arial Unicode MS</vt:lpstr>
      <vt:lpstr>Calibri</vt:lpstr>
      <vt:lpstr>Garamond</vt:lpstr>
      <vt:lpstr>Gill Sans</vt:lpstr>
      <vt:lpstr>Helvetica</vt:lpstr>
      <vt:lpstr>Times New Roman</vt:lpstr>
      <vt:lpstr>Wingdings</vt:lpstr>
      <vt:lpstr>ヒラギノ角ゴ ProN W3</vt:lpstr>
      <vt:lpstr>NEW Phonics Template</vt:lpstr>
      <vt:lpstr>Read Write Inc. Phonics  Parents’ Meeting</vt:lpstr>
      <vt:lpstr>PowerPoint Presentation</vt:lpstr>
      <vt:lpstr>PowerPoint Presentation</vt:lpstr>
      <vt:lpstr>Read Write Inc. Phonics</vt:lpstr>
      <vt:lpstr>PowerPoint Presentation</vt:lpstr>
      <vt:lpstr>Systematic approach</vt:lpstr>
      <vt:lpstr>PowerPoint Presentation</vt:lpstr>
      <vt:lpstr>Phonics</vt:lpstr>
      <vt:lpstr>Pure Sounds</vt:lpstr>
      <vt:lpstr>English alphabetic code</vt:lpstr>
      <vt:lpstr>Speed Sounds chart</vt:lpstr>
      <vt:lpstr>PowerPoint Presentation</vt:lpstr>
      <vt:lpstr>Simple Speed Sounds</vt:lpstr>
      <vt:lpstr>Blending using Fred Talk</vt:lpstr>
      <vt:lpstr>Fred Talk</vt:lpstr>
      <vt:lpstr>Complex Speed Sounds chart  </vt:lpstr>
      <vt:lpstr>Storybooks</vt:lpstr>
      <vt:lpstr>PowerPoint Presentation</vt:lpstr>
      <vt:lpstr>Fred Fingers</vt:lpstr>
      <vt:lpstr>PowerPoint Presentation</vt:lpstr>
      <vt:lpstr>PowerPoint Presentation</vt:lpstr>
      <vt:lpstr>Storytime</vt:lpstr>
      <vt:lpstr>Talking</vt:lpstr>
      <vt:lpstr>Vocabulary</vt:lpstr>
      <vt:lpstr>Read Write Inc. lessons</vt:lpstr>
      <vt:lpstr>Online resources available</vt:lpstr>
      <vt:lpstr>Any other questions</vt:lpstr>
      <vt:lpstr>PowerPoint Presentation</vt:lpstr>
    </vt:vector>
  </TitlesOfParts>
  <Company>Ruth Miskin Literacy Limited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Steenson</dc:creator>
  <cp:lastModifiedBy>Georgina Taylor</cp:lastModifiedBy>
  <cp:revision>94</cp:revision>
  <dcterms:created xsi:type="dcterms:W3CDTF">2015-11-23T14:36:59Z</dcterms:created>
  <dcterms:modified xsi:type="dcterms:W3CDTF">2019-12-06T09:24:59Z</dcterms:modified>
</cp:coreProperties>
</file>